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aleway"/>
      <p:regular r:id="rId27"/>
      <p:bold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4CCEC3B-A12E-45EF-9B13-9370DB703390}">
  <a:tblStyle styleId="{04CCEC3B-A12E-45EF-9B13-9370DB703390}"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1.xml"/><Relationship Id="rId6" Type="http://schemas.openxmlformats.org/officeDocument/2006/relationships/notesMaster" Target="notesMasters/notesMaster.xml"/><Relationship Id="rId29" Type="http://schemas.openxmlformats.org/officeDocument/2006/relationships/font" Target="fonts/HelveticaNeue-regular.fntdata"/><Relationship Id="rId7" Type="http://schemas.openxmlformats.org/officeDocument/2006/relationships/slide" Target="slides/slide.xml"/><Relationship Id="rId8" Type="http://schemas.openxmlformats.org/officeDocument/2006/relationships/slide" Target="slides/slide1.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HelveticaNeue-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Clr>
                <a:schemeClr val="dk1"/>
              </a:buClr>
              <a:buFont typeface="Arial"/>
              <a:buNone/>
            </a:pPr>
            <a:r>
              <a:rPr lang="en"/>
              <a:t>Go over the findings from the Lab Usability tests we conducted this week</a:t>
            </a:r>
          </a:p>
        </p:txBody>
      </p:sp>
      <p:sp>
        <p:nvSpPr>
          <p:cNvPr id="128" name="Shape 12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We followed this set of procedures for all participants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These are our test measures.</a:t>
            </a:r>
          </a:p>
          <a:p>
            <a:pPr lvl="0" rtl="0">
              <a:spcBef>
                <a:spcPts val="0"/>
              </a:spcBef>
              <a:buNone/>
            </a:pPr>
            <a:r>
              <a:rPr lang="en"/>
              <a:t>Looked largely at qualitative data: like points of confusion of any exclamations users made</a:t>
            </a:r>
          </a:p>
          <a:p>
            <a:pPr lvl="0" rtl="0">
              <a:spcBef>
                <a:spcPts val="0"/>
              </a:spcBef>
              <a:buNone/>
            </a:pPr>
            <a:r>
              <a:rPr lang="en"/>
              <a:t>Also collected bottom line data including: </a:t>
            </a:r>
            <a:r>
              <a:rPr lang="en" sz="1200">
                <a:latin typeface="Helvetica Neue"/>
                <a:ea typeface="Helvetica Neue"/>
                <a:cs typeface="Helvetica Neue"/>
                <a:sym typeface="Helvetica Neue"/>
              </a:rPr>
              <a:t>time per task, errors per task and the like</a:t>
            </a:r>
          </a:p>
          <a:p>
            <a:pPr lvl="0" rtl="0">
              <a:spcBef>
                <a:spcPts val="0"/>
              </a:spcBef>
              <a:buNone/>
            </a:pPr>
            <a:r>
              <a:t/>
            </a:r>
            <a:endParaRPr sz="1200">
              <a:latin typeface="Helvetica Neue"/>
              <a:ea typeface="Helvetica Neue"/>
              <a:cs typeface="Helvetica Neue"/>
              <a:sym typeface="Helvetica Neue"/>
            </a:endParaRPr>
          </a:p>
          <a:p>
            <a:pPr lvl="0" rtl="0">
              <a:spcBef>
                <a:spcPts val="0"/>
              </a:spcBef>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I’ll now going to delve into the results task by task.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Users were easily able to navigate to the “me” tab, add, and delete classes</a:t>
            </a:r>
          </a:p>
          <a:p>
            <a:pPr lvl="0" rtl="0">
              <a:spcBef>
                <a:spcPts val="0"/>
              </a:spcBef>
              <a:buClr>
                <a:schemeClr val="dk1"/>
              </a:buClr>
              <a:buSzPct val="100000"/>
              <a:buFont typeface="Arial"/>
              <a:buNone/>
            </a:pPr>
            <a:r>
              <a:t/>
            </a:r>
            <a:endParaRPr>
              <a:solidFill>
                <a:schemeClr val="dk1"/>
              </a:solidFill>
            </a:endParaRPr>
          </a:p>
          <a:p>
            <a:pPr lvl="0" rtl="0">
              <a:spcBef>
                <a:spcPts val="0"/>
              </a:spcBef>
              <a:buNone/>
            </a:pPr>
            <a:r>
              <a:rPr lang="en">
                <a:solidFill>
                  <a:schemeClr val="dk1"/>
                </a:solidFill>
              </a:rPr>
              <a:t>Problem: we observed that multiple users had issues with the “edit” and “+” buttons. They had to tap them multiple times because they were too small. One user even said out loud “I think my fingers are too big because this isn’t working.”</a:t>
            </a:r>
          </a:p>
          <a:p>
            <a:pPr lvl="0" rtl="0">
              <a:spcBef>
                <a:spcPts val="0"/>
              </a:spcBef>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WHAT TO CHANGE FROM THESE RESULTS: make edit and + bigger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Task 2 went very smoothly: people were able to easily set a status and location. They remarked positively about the fact that location is autofilled for the second class.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2 largest errors we observed came during task 3.</a:t>
            </a:r>
          </a:p>
          <a:p>
            <a:pPr lvl="0" rtl="0">
              <a:spcBef>
                <a:spcPts val="0"/>
              </a:spcBef>
              <a:buNone/>
            </a:pPr>
            <a:r>
              <a:t/>
            </a:r>
            <a:endParaRPr/>
          </a:p>
          <a:p>
            <a:pPr indent="-228600" lvl="0" marL="457200" rtl="0">
              <a:spcBef>
                <a:spcPts val="0"/>
              </a:spcBef>
              <a:buAutoNum type="arabicParenR"/>
            </a:pPr>
            <a:r>
              <a:rPr lang="en"/>
              <a:t>A few users did not know where to go to find a list of their peers in CS103. Some tried tapping the class name, others went straight to the messages tab. Eventually most figured it out, but we observed a lot of confusion.</a:t>
            </a:r>
          </a:p>
          <a:p>
            <a:pPr indent="-228600" lvl="0" marL="457200" rtl="0">
              <a:spcBef>
                <a:spcPts val="0"/>
              </a:spcBef>
              <a:buAutoNum type="arabicParenR"/>
            </a:pPr>
            <a:r>
              <a:rPr lang="en"/>
              <a:t>Once they had navigated to the list of peers, they did not see the class filters at the top of the screen. Our instructions asked participants to message someone in cs103 but some participants accidentally messaged participants in BIO42 because they did not notice the filters.</a:t>
            </a:r>
          </a:p>
          <a:p>
            <a:pPr lvl="0" rtl="0">
              <a:spcBef>
                <a:spcPts val="0"/>
              </a:spcBef>
              <a:buNone/>
            </a:pPr>
            <a:r>
              <a:t/>
            </a:r>
            <a:endParaRPr/>
          </a:p>
          <a:p>
            <a:pPr lvl="0" rtl="0">
              <a:spcBef>
                <a:spcPts val="0"/>
              </a:spcBef>
              <a:buNone/>
            </a:pPr>
            <a:r>
              <a:rPr lang="en"/>
              <a:t>FROM THESE RESULTS, WE WANT TO MAKE SOME DESIGN CHANGES. 1) Make it clearer that the Find NightOwls button is a button and that it will lead to the list of peers in your classes 2) figure out a way to make the filters more noticeable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2 largest errors we observed came during task 3.</a:t>
            </a:r>
          </a:p>
          <a:p>
            <a:pPr lvl="0" rtl="0">
              <a:spcBef>
                <a:spcPts val="0"/>
              </a:spcBef>
              <a:buNone/>
            </a:pPr>
            <a:r>
              <a:t/>
            </a:r>
            <a:endParaRPr/>
          </a:p>
          <a:p>
            <a:pPr indent="-228600" lvl="0" marL="457200" rtl="0">
              <a:spcBef>
                <a:spcPts val="0"/>
              </a:spcBef>
              <a:buAutoNum type="arabicParenR"/>
            </a:pPr>
            <a:r>
              <a:rPr lang="en"/>
              <a:t>A few users did not know where to go to find a list of their peers in CS103. Some tried tapping the class name, others went straight to the messages tab. Eventually most figured it out, but we observed a lot of confusion.</a:t>
            </a:r>
          </a:p>
          <a:p>
            <a:pPr indent="-228600" lvl="0" marL="457200" rtl="0">
              <a:spcBef>
                <a:spcPts val="0"/>
              </a:spcBef>
              <a:buAutoNum type="arabicParenR"/>
            </a:pPr>
            <a:r>
              <a:rPr lang="en"/>
              <a:t>Once they had navigated to the list of peers, they did not see the class filters at the top of the screen. Our instructions asked participants to message someone in cs103 but some participants accidentally messaged peers in BIO42 because they did not notice the filters.</a:t>
            </a:r>
          </a:p>
          <a:p>
            <a:pPr lvl="0" rtl="0">
              <a:spcBef>
                <a:spcPts val="0"/>
              </a:spcBef>
              <a:buNone/>
            </a:pPr>
            <a:r>
              <a:t/>
            </a:r>
            <a:endParaRPr/>
          </a:p>
          <a:p>
            <a:pPr lvl="0" rtl="0">
              <a:spcBef>
                <a:spcPts val="0"/>
              </a:spcBef>
              <a:buNone/>
            </a:pPr>
            <a:r>
              <a:rPr lang="en"/>
              <a:t>FROM THESE RESULTS, WE WANT TO MAKE SOME DESIGN CHANGES. 1) Make it clearer that the Find NightOwls button is a button  2) figure out a way to make the filters more noticeable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We also took some bottom line data, summarized here.</a:t>
            </a:r>
          </a:p>
          <a:p>
            <a:pPr lvl="0" rtl="0">
              <a:spcBef>
                <a:spcPts val="0"/>
              </a:spcBef>
              <a:buNone/>
            </a:pPr>
            <a:r>
              <a:t/>
            </a:r>
            <a:endParaRPr/>
          </a:p>
          <a:p>
            <a:pPr lvl="0" rtl="0">
              <a:spcBef>
                <a:spcPts val="0"/>
              </a:spcBef>
              <a:buNone/>
            </a:pPr>
            <a:r>
              <a:rPr lang="en"/>
              <a:t>There’s a lot here but I’m going to comment on 2 takeaways:</a:t>
            </a:r>
          </a:p>
          <a:p>
            <a:pPr indent="-228600" lvl="0" marL="457200" rtl="0">
              <a:spcBef>
                <a:spcPts val="0"/>
              </a:spcBef>
              <a:buAutoNum type="arabicParenR"/>
            </a:pPr>
            <a:r>
              <a:rPr lang="en"/>
              <a:t>task 2 had the fewest errors, while task 3 had the most errors (and the longest recovery time from errors)</a:t>
            </a:r>
          </a:p>
          <a:p>
            <a:pPr indent="-228600" lvl="0" marL="457200" rtl="0">
              <a:spcBef>
                <a:spcPts val="0"/>
              </a:spcBef>
              <a:buAutoNum type="arabicParenR"/>
            </a:pPr>
            <a:r>
              <a:rPr lang="en"/>
              <a:t>People took many more taps to complete task 1 than necessary</a:t>
            </a:r>
          </a:p>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addition to the interface changes that I already mentioned for the “real” experiment we want to do the following:</a:t>
            </a:r>
          </a:p>
          <a:p>
            <a:pPr indent="-228600" lvl="0" marL="457200" rtl="0">
              <a:spcBef>
                <a:spcPts val="0"/>
              </a:spcBef>
              <a:buChar char="-"/>
            </a:pPr>
            <a:r>
              <a:rPr lang="en"/>
              <a:t>we realize that some features weren’t actually tested during our 3 tasks: such as a deselecting feature</a:t>
            </a:r>
          </a:p>
          <a:p>
            <a:pPr indent="-228600" lvl="0" marL="457200" rtl="0">
              <a:spcBef>
                <a:spcPts val="0"/>
              </a:spcBef>
              <a:buChar char="-"/>
            </a:pPr>
            <a:r>
              <a:rPr lang="en"/>
              <a:t>test on users as they are actually working on psets</a:t>
            </a:r>
          </a:p>
          <a:p>
            <a:pPr indent="-228600" lvl="0" marL="457200" rtl="0">
              <a:spcBef>
                <a:spcPts val="0"/>
              </a:spcBef>
              <a:buChar char="-"/>
            </a:pPr>
            <a:r>
              <a:rPr lang="en"/>
              <a:t>select only iPhone users rather than android users as they have a greater familiarity with how to navigate iPhones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summary, this week we conducted user testing on 5 people</a:t>
            </a:r>
          </a:p>
          <a:p>
            <a:pPr lvl="0" rtl="0">
              <a:spcBef>
                <a:spcPts val="0"/>
              </a:spcBef>
              <a:buNone/>
            </a:pPr>
            <a:r>
              <a:t/>
            </a:r>
            <a:endParaRPr/>
          </a:p>
          <a:p>
            <a:pPr lvl="0">
              <a:spcBef>
                <a:spcPts val="0"/>
              </a:spcBef>
              <a:buNone/>
            </a:pPr>
            <a:r>
              <a:rPr lang="en"/>
              <a:t>From this, we learned that the most prominent confusion points were: 1) add/delete buttons need to be bigger, 2) find nightowls button, 3) toggling between classes on peer list page - which we plan to address in the next iteration of the app.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Before starting testing, we included Lookback in our app, which allowed us to record usability tests to go back and log quantitative data.</a:t>
            </a:r>
          </a:p>
          <a:p>
            <a:pPr lvl="0" rtl="0">
              <a:spcBef>
                <a:spcPts val="0"/>
              </a:spcBef>
              <a:buNone/>
            </a:pPr>
            <a:r>
              <a:t/>
            </a:r>
            <a:endParaRPr/>
          </a:p>
          <a:p>
            <a:pPr lvl="0" rtl="0">
              <a:spcBef>
                <a:spcPts val="0"/>
              </a:spcBef>
              <a:buNone/>
            </a:pPr>
            <a:r>
              <a:rPr lang="en"/>
              <a:t>We also made a small changes based on feedback we received at the project fair. We changed the return button on all keyboards to a done button, and had that done button resign the keyboard.</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conducting our tests, we used Lookback to record the actions and video of participants. </a:t>
            </a:r>
          </a:p>
          <a:p>
            <a:pPr lvl="0">
              <a:spcBef>
                <a:spcPts val="0"/>
              </a:spcBef>
              <a:buNone/>
            </a:pPr>
            <a:r>
              <a:rPr lang="en"/>
              <a:t>We ran our tests either in an isolated area in Lathrop, or in a quiet bedroom.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Description of task: We gave participants the app with 3 classes already loaded in (left screen) and asked them to update their list of current classes to be 3 new classes (right screen).</a:t>
            </a:r>
          </a:p>
          <a:p>
            <a:pPr lvl="0" rtl="0">
              <a:lnSpc>
                <a:spcPct val="115000"/>
              </a:lnSpc>
              <a:spcBef>
                <a:spcPts val="0"/>
              </a:spcBef>
              <a:buNone/>
            </a:pPr>
            <a:r>
              <a:t/>
            </a:r>
            <a:endParaRPr>
              <a:solidFill>
                <a:schemeClr val="dk1"/>
              </a:solidFill>
            </a:endParaRPr>
          </a:p>
          <a:p>
            <a:pPr lvl="0" rtl="0">
              <a:lnSpc>
                <a:spcPct val="115000"/>
              </a:lnSpc>
              <a:spcBef>
                <a:spcPts val="0"/>
              </a:spcBef>
              <a:buNone/>
            </a:pPr>
            <a:r>
              <a:rPr lang="en">
                <a:solidFill>
                  <a:schemeClr val="dk1"/>
                </a:solidFill>
              </a:rPr>
              <a:t>What we looked for:  1) If they were able realize the class list can be edited in the “me” tab</a:t>
            </a:r>
          </a:p>
          <a:p>
            <a:pPr indent="0" lvl="0" marL="914400" rtl="0">
              <a:lnSpc>
                <a:spcPct val="115000"/>
              </a:lnSpc>
              <a:spcBef>
                <a:spcPts val="0"/>
              </a:spcBef>
              <a:buNone/>
            </a:pPr>
            <a:r>
              <a:rPr lang="en">
                <a:solidFill>
                  <a:schemeClr val="dk1"/>
                </a:solidFill>
              </a:rPr>
              <a:t>          2) any errors or confusion with adding/deleting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Description of task: We told participants to imagine they are working on psets for CS103 and BIO42 and need help. Their task was to make themselves available for both classes, and post informative statuses.</a:t>
            </a:r>
          </a:p>
          <a:p>
            <a:pPr lvl="0" rtl="0">
              <a:lnSpc>
                <a:spcPct val="115000"/>
              </a:lnSpc>
              <a:spcBef>
                <a:spcPts val="0"/>
              </a:spcBef>
              <a:buNone/>
            </a:pPr>
            <a:r>
              <a:t/>
            </a:r>
            <a:endParaRPr>
              <a:solidFill>
                <a:schemeClr val="dk1"/>
              </a:solidFill>
            </a:endParaRPr>
          </a:p>
          <a:p>
            <a:pPr lvl="0" rtl="0">
              <a:lnSpc>
                <a:spcPct val="115000"/>
              </a:lnSpc>
              <a:spcBef>
                <a:spcPts val="0"/>
              </a:spcBef>
              <a:buNone/>
            </a:pPr>
            <a:r>
              <a:rPr lang="en">
                <a:solidFill>
                  <a:schemeClr val="dk1"/>
                </a:solidFill>
              </a:rPr>
              <a:t>What we looked for: 1) If they were able to easily make themselves available</a:t>
            </a:r>
          </a:p>
          <a:p>
            <a:pPr lvl="0" rtl="0">
              <a:lnSpc>
                <a:spcPct val="115000"/>
              </a:lnSpc>
              <a:spcBef>
                <a:spcPts val="0"/>
              </a:spcBef>
              <a:buNone/>
            </a:pPr>
            <a:r>
              <a:rPr lang="en">
                <a:solidFill>
                  <a:schemeClr val="dk1"/>
                </a:solidFill>
              </a:rPr>
              <a:t>		          2) If there were any issues with entering status or location</a:t>
            </a:r>
          </a:p>
          <a:p>
            <a:pPr indent="387350" lvl="0" marL="914400" rtl="0">
              <a:lnSpc>
                <a:spcPct val="115000"/>
              </a:lnSpc>
              <a:spcBef>
                <a:spcPts val="0"/>
              </a:spcBef>
              <a:buClr>
                <a:schemeClr val="dk1"/>
              </a:buClr>
              <a:buSzPct val="1000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Description of task: Now that they have made themselves available, we asked participants to send a message to one of their peers in CS103</a:t>
            </a:r>
          </a:p>
          <a:p>
            <a:pPr lvl="0" rtl="0">
              <a:lnSpc>
                <a:spcPct val="115000"/>
              </a:lnSpc>
              <a:spcBef>
                <a:spcPts val="0"/>
              </a:spcBef>
              <a:buNone/>
            </a:pPr>
            <a:r>
              <a:t/>
            </a:r>
            <a:endParaRPr>
              <a:solidFill>
                <a:schemeClr val="dk1"/>
              </a:solidFill>
            </a:endParaRPr>
          </a:p>
          <a:p>
            <a:pPr lvl="0" rtl="0">
              <a:lnSpc>
                <a:spcPct val="115000"/>
              </a:lnSpc>
              <a:spcBef>
                <a:spcPts val="0"/>
              </a:spcBef>
              <a:buNone/>
            </a:pPr>
            <a:r>
              <a:rPr lang="en">
                <a:solidFill>
                  <a:schemeClr val="dk1"/>
                </a:solidFill>
              </a:rPr>
              <a:t>What we looked for: 1) If they knew to click the “Find Nightowls” button to access list of available peers</a:t>
            </a:r>
          </a:p>
          <a:p>
            <a:pPr lvl="0" rtl="0">
              <a:lnSpc>
                <a:spcPct val="115000"/>
              </a:lnSpc>
              <a:spcBef>
                <a:spcPts val="0"/>
              </a:spcBef>
              <a:buNone/>
            </a:pPr>
            <a:r>
              <a:rPr lang="en">
                <a:solidFill>
                  <a:schemeClr val="dk1"/>
                </a:solidFill>
              </a:rPr>
              <a:t>		          2) If they recognized that the newsfeed was split into two tabs (one for cs103, one for bio42) and if they were able to toggle </a:t>
            </a:r>
          </a:p>
          <a:p>
            <a:pPr indent="457200" lvl="0" marL="914400" rtl="0">
              <a:lnSpc>
                <a:spcPct val="115000"/>
              </a:lnSpc>
              <a:spcBef>
                <a:spcPts val="0"/>
              </a:spcBef>
              <a:buNone/>
            </a:pPr>
            <a:r>
              <a:rPr lang="en">
                <a:solidFill>
                  <a:schemeClr val="dk1"/>
                </a:solidFill>
              </a:rPr>
              <a:t>between them</a:t>
            </a:r>
          </a:p>
          <a:p>
            <a:pPr lvl="0" rtl="0">
              <a:lnSpc>
                <a:spcPct val="115000"/>
              </a:lnSpc>
              <a:spcBef>
                <a:spcPts val="0"/>
              </a:spcBef>
              <a:buClr>
                <a:schemeClr val="dk1"/>
              </a:buClr>
              <a:buSzPct val="100000"/>
              <a:buFont typeface="Arial"/>
              <a:buNone/>
            </a:pPr>
            <a:r>
              <a:rPr lang="en">
                <a:solidFill>
                  <a:schemeClr val="dk1"/>
                </a:solidFill>
              </a:rPr>
              <a:t>		          3) If they were able to figure out how to message a specific person once on the newsfeed</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2" name="Shape 12"/>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7" name="Shape 57"/>
        <p:cNvGrpSpPr/>
        <p:nvPr/>
      </p:nvGrpSpPr>
      <p:grpSpPr>
        <a:xfrm>
          <a:off x="0" y="0"/>
          <a:ext cx="0" cy="0"/>
          <a:chOff x="0" y="0"/>
          <a:chExt cx="0" cy="0"/>
        </a:xfrm>
      </p:grpSpPr>
      <p:sp>
        <p:nvSpPr>
          <p:cNvPr id="58" name="Shape 58"/>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 name="Shape 59"/>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60" name="Shape 60"/>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3" name="Shape 63"/>
        <p:cNvGrpSpPr/>
        <p:nvPr/>
      </p:nvGrpSpPr>
      <p:grpSpPr>
        <a:xfrm>
          <a:off x="0" y="0"/>
          <a:ext cx="0" cy="0"/>
          <a:chOff x="0" y="0"/>
          <a:chExt cx="0" cy="0"/>
        </a:xfrm>
      </p:grpSpPr>
      <p:sp>
        <p:nvSpPr>
          <p:cNvPr id="64" name="Shape 64"/>
          <p:cNvSpPr txBox="1"/>
          <p:nvPr>
            <p:ph type="ctrTitle"/>
          </p:nvPr>
        </p:nvSpPr>
        <p:spPr>
          <a:xfrm>
            <a:off x="685800" y="1597818"/>
            <a:ext cx="7772400" cy="11025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65" name="Shape 65"/>
          <p:cNvSpPr txBox="1"/>
          <p:nvPr>
            <p:ph idx="1" type="subTitle"/>
          </p:nvPr>
        </p:nvSpPr>
        <p:spPr>
          <a:xfrm>
            <a:off x="1371600" y="2914650"/>
            <a:ext cx="6400799" cy="1314599"/>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66" name="Shape 66"/>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9" name="Shape 69"/>
        <p:cNvGrpSpPr/>
        <p:nvPr/>
      </p:nvGrpSpPr>
      <p:grpSpPr>
        <a:xfrm>
          <a:off x="0" y="0"/>
          <a:ext cx="0" cy="0"/>
          <a:chOff x="0" y="0"/>
          <a:chExt cx="0" cy="0"/>
        </a:xfrm>
      </p:grpSpPr>
      <p:sp>
        <p:nvSpPr>
          <p:cNvPr id="70" name="Shape 70"/>
          <p:cNvSpPr txBox="1"/>
          <p:nvPr>
            <p:ph type="title"/>
          </p:nvPr>
        </p:nvSpPr>
        <p:spPr>
          <a:xfrm>
            <a:off x="722312" y="3305175"/>
            <a:ext cx="7772400" cy="1021499"/>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 type="body"/>
          </p:nvPr>
        </p:nvSpPr>
        <p:spPr>
          <a:xfrm>
            <a:off x="722312" y="2180034"/>
            <a:ext cx="7772400" cy="1125299"/>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sz="2000">
                <a:solidFill>
                  <a:srgbClr val="888888"/>
                </a:solidFill>
              </a:defRPr>
            </a:lvl1pPr>
            <a:lvl2pPr indent="0" lvl="1" marL="457200" rtl="0">
              <a:spcBef>
                <a:spcPts val="0"/>
              </a:spcBef>
              <a:buClr>
                <a:srgbClr val="888888"/>
              </a:buClr>
              <a:buFont typeface="Calibri"/>
              <a:buNone/>
              <a:defRPr sz="1800">
                <a:solidFill>
                  <a:srgbClr val="888888"/>
                </a:solidFill>
              </a:defRPr>
            </a:lvl2pPr>
            <a:lvl3pPr indent="0" lvl="2" marL="914400" rtl="0">
              <a:spcBef>
                <a:spcPts val="0"/>
              </a:spcBef>
              <a:buClr>
                <a:srgbClr val="888888"/>
              </a:buClr>
              <a:buFont typeface="Calibri"/>
              <a:buNone/>
              <a:defRPr sz="1600">
                <a:solidFill>
                  <a:srgbClr val="888888"/>
                </a:solidFill>
              </a:defRPr>
            </a:lvl3pPr>
            <a:lvl4pPr indent="0" lvl="3" marL="1371600" rtl="0">
              <a:spcBef>
                <a:spcPts val="0"/>
              </a:spcBef>
              <a:buClr>
                <a:srgbClr val="888888"/>
              </a:buClr>
              <a:buFont typeface="Calibri"/>
              <a:buNone/>
              <a:defRPr sz="1400">
                <a:solidFill>
                  <a:srgbClr val="888888"/>
                </a:solidFill>
              </a:defRPr>
            </a:lvl4pPr>
            <a:lvl5pPr indent="0" lvl="4" marL="1828800" rtl="0">
              <a:spcBef>
                <a:spcPts val="0"/>
              </a:spcBef>
              <a:buClr>
                <a:srgbClr val="888888"/>
              </a:buClr>
              <a:buFont typeface="Calibri"/>
              <a:buNone/>
              <a:defRPr sz="1400">
                <a:solidFill>
                  <a:srgbClr val="888888"/>
                </a:solidFill>
              </a:defRPr>
            </a:lvl5pPr>
            <a:lvl6pPr indent="0" lvl="5" marL="2286000" rtl="0">
              <a:spcBef>
                <a:spcPts val="0"/>
              </a:spcBef>
              <a:buClr>
                <a:srgbClr val="888888"/>
              </a:buClr>
              <a:buFont typeface="Calibri"/>
              <a:buNone/>
              <a:defRPr sz="1400">
                <a:solidFill>
                  <a:srgbClr val="888888"/>
                </a:solidFill>
              </a:defRPr>
            </a:lvl6pPr>
            <a:lvl7pPr indent="0" lvl="6" marL="2743200" rtl="0">
              <a:spcBef>
                <a:spcPts val="0"/>
              </a:spcBef>
              <a:buClr>
                <a:srgbClr val="888888"/>
              </a:buClr>
              <a:buFont typeface="Calibri"/>
              <a:buNone/>
              <a:defRPr sz="1400">
                <a:solidFill>
                  <a:srgbClr val="888888"/>
                </a:solidFill>
              </a:defRPr>
            </a:lvl7pPr>
            <a:lvl8pPr indent="0" lvl="7" marL="3200400" rtl="0">
              <a:spcBef>
                <a:spcPts val="0"/>
              </a:spcBef>
              <a:buClr>
                <a:srgbClr val="888888"/>
              </a:buClr>
              <a:buFont typeface="Calibri"/>
              <a:buNone/>
              <a:defRPr sz="1400">
                <a:solidFill>
                  <a:srgbClr val="888888"/>
                </a:solidFill>
              </a:defRPr>
            </a:lvl8pPr>
            <a:lvl9pPr indent="0" lvl="8" marL="3657600" rtl="0">
              <a:spcBef>
                <a:spcPts val="0"/>
              </a:spcBef>
              <a:buClr>
                <a:srgbClr val="888888"/>
              </a:buClr>
              <a:buFont typeface="Calibri"/>
              <a:buNone/>
              <a:defRPr sz="1400">
                <a:solidFill>
                  <a:srgbClr val="888888"/>
                </a:solidFill>
              </a:defRPr>
            </a:lvl9pPr>
          </a:lstStyle>
          <a:p/>
        </p:txBody>
      </p:sp>
      <p:sp>
        <p:nvSpPr>
          <p:cNvPr id="72" name="Shape 72"/>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5" name="Shape 75"/>
        <p:cNvGrpSpPr/>
        <p:nvPr/>
      </p:nvGrpSpPr>
      <p:grpSpPr>
        <a:xfrm>
          <a:off x="0" y="0"/>
          <a:ext cx="0" cy="0"/>
          <a:chOff x="0" y="0"/>
          <a:chExt cx="0" cy="0"/>
        </a:xfrm>
      </p:grpSpPr>
      <p:sp>
        <p:nvSpPr>
          <p:cNvPr id="76" name="Shape 76"/>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1" type="body"/>
          </p:nvPr>
        </p:nvSpPr>
        <p:spPr>
          <a:xfrm>
            <a:off x="457200" y="1200150"/>
            <a:ext cx="4038599" cy="33945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78" name="Shape 78"/>
          <p:cNvSpPr txBox="1"/>
          <p:nvPr>
            <p:ph idx="2" type="body"/>
          </p:nvPr>
        </p:nvSpPr>
        <p:spPr>
          <a:xfrm>
            <a:off x="4648200" y="1200150"/>
            <a:ext cx="4038599" cy="33945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79" name="Shape 79"/>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2" name="Shape 82"/>
        <p:cNvGrpSpPr/>
        <p:nvPr/>
      </p:nvGrpSpPr>
      <p:grpSpPr>
        <a:xfrm>
          <a:off x="0" y="0"/>
          <a:ext cx="0" cy="0"/>
          <a:chOff x="0" y="0"/>
          <a:chExt cx="0" cy="0"/>
        </a:xfrm>
      </p:grpSpPr>
      <p:sp>
        <p:nvSpPr>
          <p:cNvPr id="83" name="Shape 83"/>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 type="body"/>
          </p:nvPr>
        </p:nvSpPr>
        <p:spPr>
          <a:xfrm>
            <a:off x="457200" y="1151334"/>
            <a:ext cx="4040099" cy="479999"/>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85" name="Shape 85"/>
          <p:cNvSpPr txBox="1"/>
          <p:nvPr>
            <p:ph idx="2" type="body"/>
          </p:nvPr>
        </p:nvSpPr>
        <p:spPr>
          <a:xfrm>
            <a:off x="457200" y="1631156"/>
            <a:ext cx="4040099" cy="29634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86" name="Shape 86"/>
          <p:cNvSpPr txBox="1"/>
          <p:nvPr>
            <p:ph idx="3" type="body"/>
          </p:nvPr>
        </p:nvSpPr>
        <p:spPr>
          <a:xfrm>
            <a:off x="4645025" y="1151334"/>
            <a:ext cx="4041900" cy="479999"/>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87" name="Shape 87"/>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88" name="Shape 88"/>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1" name="Shape 91"/>
        <p:cNvGrpSpPr/>
        <p:nvPr/>
      </p:nvGrpSpPr>
      <p:grpSpPr>
        <a:xfrm>
          <a:off x="0" y="0"/>
          <a:ext cx="0" cy="0"/>
          <a:chOff x="0" y="0"/>
          <a:chExt cx="0" cy="0"/>
        </a:xfrm>
      </p:grpSpPr>
      <p:sp>
        <p:nvSpPr>
          <p:cNvPr id="92" name="Shape 92"/>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3" name="Shape 93"/>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6" name="Shape 96"/>
        <p:cNvGrpSpPr/>
        <p:nvPr/>
      </p:nvGrpSpPr>
      <p:grpSpPr>
        <a:xfrm>
          <a:off x="0" y="0"/>
          <a:ext cx="0" cy="0"/>
          <a:chOff x="0" y="0"/>
          <a:chExt cx="0" cy="0"/>
        </a:xfrm>
      </p:grpSpPr>
      <p:sp>
        <p:nvSpPr>
          <p:cNvPr id="97" name="Shape 97"/>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0" name="Shape 100"/>
        <p:cNvGrpSpPr/>
        <p:nvPr/>
      </p:nvGrpSpPr>
      <p:grpSpPr>
        <a:xfrm>
          <a:off x="0" y="0"/>
          <a:ext cx="0" cy="0"/>
          <a:chOff x="0" y="0"/>
          <a:chExt cx="0" cy="0"/>
        </a:xfrm>
      </p:grpSpPr>
      <p:sp>
        <p:nvSpPr>
          <p:cNvPr id="101" name="Shape 101"/>
          <p:cNvSpPr txBox="1"/>
          <p:nvPr>
            <p:ph type="title"/>
          </p:nvPr>
        </p:nvSpPr>
        <p:spPr>
          <a:xfrm>
            <a:off x="457200" y="204787"/>
            <a:ext cx="3008399" cy="87149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2" name="Shape 102"/>
          <p:cNvSpPr txBox="1"/>
          <p:nvPr>
            <p:ph idx="1" type="body"/>
          </p:nvPr>
        </p:nvSpPr>
        <p:spPr>
          <a:xfrm>
            <a:off x="3575050" y="204787"/>
            <a:ext cx="5111699" cy="4389599"/>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103" name="Shape 103"/>
          <p:cNvSpPr txBox="1"/>
          <p:nvPr>
            <p:ph idx="2" type="body"/>
          </p:nvPr>
        </p:nvSpPr>
        <p:spPr>
          <a:xfrm>
            <a:off x="457200" y="1076325"/>
            <a:ext cx="3008399" cy="3518399"/>
          </a:xfrm>
          <a:prstGeom prst="rect">
            <a:avLst/>
          </a:prstGeom>
          <a:noFill/>
          <a:ln>
            <a:noFill/>
          </a:ln>
        </p:spPr>
        <p:txBody>
          <a:bodyPr anchorCtr="0" anchor="t" bIns="91425" lIns="91425" rIns="91425" tIns="91425"/>
          <a:lstStyle>
            <a:lvl1pPr indent="0" lvl="0" marL="0" rtl="0">
              <a:spcBef>
                <a:spcPts val="0"/>
              </a:spcBef>
              <a:buFont typeface="Calibri"/>
              <a:buNone/>
              <a:defRPr sz="1400"/>
            </a:lvl1pPr>
            <a:lvl2pPr indent="0" lvl="1" marL="457200" rtl="0">
              <a:spcBef>
                <a:spcPts val="0"/>
              </a:spcBef>
              <a:buFont typeface="Calibri"/>
              <a:buNone/>
              <a:defRPr sz="1200"/>
            </a:lvl2pPr>
            <a:lvl3pPr indent="0" lvl="2" marL="914400" rtl="0">
              <a:spcBef>
                <a:spcPts val="0"/>
              </a:spcBef>
              <a:buFont typeface="Calibri"/>
              <a:buNone/>
              <a:defRPr sz="1000"/>
            </a:lvl3pPr>
            <a:lvl4pPr indent="0" lvl="3" marL="1371600" rtl="0">
              <a:spcBef>
                <a:spcPts val="0"/>
              </a:spcBef>
              <a:buFont typeface="Calibri"/>
              <a:buNone/>
              <a:defRPr sz="900"/>
            </a:lvl4pPr>
            <a:lvl5pPr indent="0" lvl="4" marL="1828800" rtl="0">
              <a:spcBef>
                <a:spcPts val="0"/>
              </a:spcBef>
              <a:buFont typeface="Calibri"/>
              <a:buNone/>
              <a:defRPr sz="900"/>
            </a:lvl5pPr>
            <a:lvl6pPr indent="0" lvl="5" marL="2286000" rtl="0">
              <a:spcBef>
                <a:spcPts val="0"/>
              </a:spcBef>
              <a:buFont typeface="Calibri"/>
              <a:buNone/>
              <a:defRPr sz="900"/>
            </a:lvl6pPr>
            <a:lvl7pPr indent="0" lvl="6" marL="2743200" rtl="0">
              <a:spcBef>
                <a:spcPts val="0"/>
              </a:spcBef>
              <a:buFont typeface="Calibri"/>
              <a:buNone/>
              <a:defRPr sz="900"/>
            </a:lvl7pPr>
            <a:lvl8pPr indent="0" lvl="7" marL="3200400" rtl="0">
              <a:spcBef>
                <a:spcPts val="0"/>
              </a:spcBef>
              <a:buFont typeface="Calibri"/>
              <a:buNone/>
              <a:defRPr sz="900"/>
            </a:lvl8pPr>
            <a:lvl9pPr indent="0" lvl="8" marL="3657600" rtl="0">
              <a:spcBef>
                <a:spcPts val="0"/>
              </a:spcBef>
              <a:buFont typeface="Calibri"/>
              <a:buNone/>
              <a:defRPr sz="900"/>
            </a:lvl9pPr>
          </a:lstStyle>
          <a:p/>
        </p:txBody>
      </p:sp>
      <p:sp>
        <p:nvSpPr>
          <p:cNvPr id="104" name="Shape 104"/>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06" name="Shape 106"/>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7" name="Shape 107"/>
        <p:cNvGrpSpPr/>
        <p:nvPr/>
      </p:nvGrpSpPr>
      <p:grpSpPr>
        <a:xfrm>
          <a:off x="0" y="0"/>
          <a:ext cx="0" cy="0"/>
          <a:chOff x="0" y="0"/>
          <a:chExt cx="0" cy="0"/>
        </a:xfrm>
      </p:grpSpPr>
      <p:sp>
        <p:nvSpPr>
          <p:cNvPr id="108" name="Shape 108"/>
          <p:cNvSpPr txBox="1"/>
          <p:nvPr>
            <p:ph type="title"/>
          </p:nvPr>
        </p:nvSpPr>
        <p:spPr>
          <a:xfrm>
            <a:off x="1792288" y="3600450"/>
            <a:ext cx="5486399" cy="42509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9" name="Shape 109"/>
          <p:cNvSpPr/>
          <p:nvPr>
            <p:ph idx="2" type="pic"/>
          </p:nvPr>
        </p:nvSpPr>
        <p:spPr>
          <a:xfrm>
            <a:off x="1792288" y="459581"/>
            <a:ext cx="5486399" cy="3086099"/>
          </a:xfrm>
          <a:prstGeom prst="rect">
            <a:avLst/>
          </a:prstGeom>
          <a:noFill/>
          <a:ln>
            <a:noFill/>
          </a:ln>
        </p:spPr>
        <p:txBody>
          <a:bodyPr anchorCtr="0" anchor="ctr" bIns="91425" lIns="91425" rIns="91425" tIns="91425"/>
          <a:lstStyle>
            <a:lvl1pPr indent="0" lvl="0" marL="0" marR="0" rtl="0" algn="l">
              <a:spcBef>
                <a:spcPts val="0"/>
              </a:spcBef>
              <a:buClr>
                <a:srgbClr val="888888"/>
              </a:buClr>
              <a:buFont typeface="Calibri"/>
              <a:buNone/>
              <a:defRPr b="0" i="0" sz="3200" u="none" cap="none" strike="noStrike">
                <a:solidFill>
                  <a:srgbClr val="888888"/>
                </a:solidFill>
                <a:latin typeface="Calibri"/>
                <a:ea typeface="Calibri"/>
                <a:cs typeface="Calibri"/>
                <a:sym typeface="Calibri"/>
              </a:defRPr>
            </a:lvl1pPr>
            <a:lvl2pPr indent="0" lvl="1" marL="457200" marR="0" rtl="0" algn="l">
              <a:spcBef>
                <a:spcPts val="0"/>
              </a:spcBef>
              <a:buClr>
                <a:schemeClr val="dk1"/>
              </a:buClr>
              <a:buFont typeface="Calibri"/>
              <a:buNone/>
              <a:defRPr b="0" i="0" sz="28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9pPr>
          </a:lstStyle>
          <a:p/>
        </p:txBody>
      </p:sp>
      <p:sp>
        <p:nvSpPr>
          <p:cNvPr id="110" name="Shape 110"/>
          <p:cNvSpPr txBox="1"/>
          <p:nvPr>
            <p:ph idx="1" type="body"/>
          </p:nvPr>
        </p:nvSpPr>
        <p:spPr>
          <a:xfrm>
            <a:off x="1792288" y="4025503"/>
            <a:ext cx="5486399" cy="603599"/>
          </a:xfrm>
          <a:prstGeom prst="rect">
            <a:avLst/>
          </a:prstGeom>
          <a:noFill/>
          <a:ln>
            <a:noFill/>
          </a:ln>
        </p:spPr>
        <p:txBody>
          <a:bodyPr anchorCtr="0" anchor="t" bIns="91425" lIns="91425" rIns="91425" tIns="91425"/>
          <a:lstStyle>
            <a:lvl1pPr indent="0" lvl="0" marL="0" rtl="0">
              <a:spcBef>
                <a:spcPts val="0"/>
              </a:spcBef>
              <a:buFont typeface="Calibri"/>
              <a:buNone/>
              <a:defRPr sz="1400"/>
            </a:lvl1pPr>
            <a:lvl2pPr indent="0" lvl="1" marL="457200" rtl="0">
              <a:spcBef>
                <a:spcPts val="0"/>
              </a:spcBef>
              <a:buFont typeface="Calibri"/>
              <a:buNone/>
              <a:defRPr sz="1200"/>
            </a:lvl2pPr>
            <a:lvl3pPr indent="0" lvl="2" marL="914400" rtl="0">
              <a:spcBef>
                <a:spcPts val="0"/>
              </a:spcBef>
              <a:buFont typeface="Calibri"/>
              <a:buNone/>
              <a:defRPr sz="1000"/>
            </a:lvl3pPr>
            <a:lvl4pPr indent="0" lvl="3" marL="1371600" rtl="0">
              <a:spcBef>
                <a:spcPts val="0"/>
              </a:spcBef>
              <a:buFont typeface="Calibri"/>
              <a:buNone/>
              <a:defRPr sz="900"/>
            </a:lvl4pPr>
            <a:lvl5pPr indent="0" lvl="4" marL="1828800" rtl="0">
              <a:spcBef>
                <a:spcPts val="0"/>
              </a:spcBef>
              <a:buFont typeface="Calibri"/>
              <a:buNone/>
              <a:defRPr sz="900"/>
            </a:lvl5pPr>
            <a:lvl6pPr indent="0" lvl="5" marL="2286000" rtl="0">
              <a:spcBef>
                <a:spcPts val="0"/>
              </a:spcBef>
              <a:buFont typeface="Calibri"/>
              <a:buNone/>
              <a:defRPr sz="900"/>
            </a:lvl6pPr>
            <a:lvl7pPr indent="0" lvl="6" marL="2743200" rtl="0">
              <a:spcBef>
                <a:spcPts val="0"/>
              </a:spcBef>
              <a:buFont typeface="Calibri"/>
              <a:buNone/>
              <a:defRPr sz="900"/>
            </a:lvl7pPr>
            <a:lvl8pPr indent="0" lvl="7" marL="3200400" rtl="0">
              <a:spcBef>
                <a:spcPts val="0"/>
              </a:spcBef>
              <a:buFont typeface="Calibri"/>
              <a:buNone/>
              <a:defRPr sz="900"/>
            </a:lvl8pPr>
            <a:lvl9pPr indent="0" lvl="8" marL="3657600" rtl="0">
              <a:spcBef>
                <a:spcPts val="0"/>
              </a:spcBef>
              <a:buFont typeface="Calibri"/>
              <a:buNone/>
              <a:defRPr sz="900"/>
            </a:lvl9pPr>
          </a:lstStyle>
          <a:p/>
        </p:txBody>
      </p:sp>
      <p:sp>
        <p:nvSpPr>
          <p:cNvPr id="111" name="Shape 111"/>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625"/>
            <a:ext cx="8520599" cy="572699"/>
          </a:xfrm>
          <a:prstGeom prst="rect">
            <a:avLst/>
          </a:prstGeom>
        </p:spPr>
        <p:txBody>
          <a:bodyPr anchorCtr="0" anchor="t" bIns="91425" lIns="91425" rIns="91425" tIns="91425"/>
          <a:lstStyle>
            <a:lvl1pPr lvl="0">
              <a:spcBef>
                <a:spcPts val="0"/>
              </a:spcBef>
              <a:buClr>
                <a:srgbClr val="805BA0"/>
              </a:buClr>
              <a:buFont typeface="Helvetica Neue"/>
              <a:defRPr>
                <a:solidFill>
                  <a:srgbClr val="805BA0"/>
                </a:solidFill>
                <a:latin typeface="Helvetica Neue"/>
                <a:ea typeface="Helvetica Neue"/>
                <a:cs typeface="Helvetica Neue"/>
                <a:sym typeface="Helvetica Neue"/>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000075"/>
            <a:ext cx="8520599" cy="3416400"/>
          </a:xfrm>
          <a:prstGeom prst="rect">
            <a:avLst/>
          </a:prstGeom>
        </p:spPr>
        <p:txBody>
          <a:bodyPr anchorCtr="0" anchor="t" bIns="91425" lIns="91425" rIns="91425" tIns="91425"/>
          <a:lstStyle>
            <a:lvl1pPr lvl="0">
              <a:spcBef>
                <a:spcPts val="0"/>
              </a:spcBef>
              <a:buSzPct val="100000"/>
              <a:buFont typeface="Helvetica Neue"/>
              <a:defRPr sz="2400">
                <a:latin typeface="Helvetica Neue"/>
                <a:ea typeface="Helvetica Neue"/>
                <a:cs typeface="Helvetica Neue"/>
                <a:sym typeface="Helvetica Neue"/>
              </a:defRPr>
            </a:lvl1pPr>
            <a:lvl2pPr lvl="1">
              <a:spcBef>
                <a:spcPts val="0"/>
              </a:spcBef>
              <a:buSzPct val="100000"/>
              <a:buFont typeface="Helvetica Neue"/>
              <a:defRPr sz="2000">
                <a:latin typeface="Helvetica Neue"/>
                <a:ea typeface="Helvetica Neue"/>
                <a:cs typeface="Helvetica Neue"/>
                <a:sym typeface="Helvetica Neue"/>
              </a:defRPr>
            </a:lvl2pPr>
            <a:lvl3pPr lvl="2">
              <a:spcBef>
                <a:spcPts val="0"/>
              </a:spcBef>
              <a:buSzPct val="100000"/>
              <a:buFont typeface="Helvetica Neue"/>
              <a:defRPr sz="2000">
                <a:latin typeface="Helvetica Neue"/>
                <a:ea typeface="Helvetica Neue"/>
                <a:cs typeface="Helvetica Neue"/>
                <a:sym typeface="Helvetica Neue"/>
              </a:defRPr>
            </a:lvl3pPr>
            <a:lvl4pPr lvl="3">
              <a:spcBef>
                <a:spcPts val="0"/>
              </a:spcBef>
              <a:buSzPct val="100000"/>
              <a:buFont typeface="Helvetica Neue"/>
              <a:defRPr sz="2000">
                <a:latin typeface="Helvetica Neue"/>
                <a:ea typeface="Helvetica Neue"/>
                <a:cs typeface="Helvetica Neue"/>
                <a:sym typeface="Helvetica Neue"/>
              </a:defRPr>
            </a:lvl4pPr>
            <a:lvl5pPr lvl="4">
              <a:spcBef>
                <a:spcPts val="0"/>
              </a:spcBef>
              <a:buSzPct val="100000"/>
              <a:buFont typeface="Helvetica Neue"/>
              <a:defRPr sz="2000">
                <a:latin typeface="Helvetica Neue"/>
                <a:ea typeface="Helvetica Neue"/>
                <a:cs typeface="Helvetica Neue"/>
                <a:sym typeface="Helvetica Neue"/>
              </a:defRPr>
            </a:lvl5pPr>
            <a:lvl6pPr lvl="5">
              <a:spcBef>
                <a:spcPts val="0"/>
              </a:spcBef>
              <a:buSzPct val="100000"/>
              <a:buFont typeface="Helvetica Neue"/>
              <a:defRPr sz="2000">
                <a:latin typeface="Helvetica Neue"/>
                <a:ea typeface="Helvetica Neue"/>
                <a:cs typeface="Helvetica Neue"/>
                <a:sym typeface="Helvetica Neue"/>
              </a:defRPr>
            </a:lvl6pPr>
            <a:lvl7pPr lvl="6">
              <a:spcBef>
                <a:spcPts val="0"/>
              </a:spcBef>
              <a:buSzPct val="100000"/>
              <a:buFont typeface="Helvetica Neue"/>
              <a:defRPr sz="2000">
                <a:latin typeface="Helvetica Neue"/>
                <a:ea typeface="Helvetica Neue"/>
                <a:cs typeface="Helvetica Neue"/>
                <a:sym typeface="Helvetica Neue"/>
              </a:defRPr>
            </a:lvl7pPr>
            <a:lvl8pPr lvl="7">
              <a:spcBef>
                <a:spcPts val="0"/>
              </a:spcBef>
              <a:buSzPct val="100000"/>
              <a:buFont typeface="Helvetica Neue"/>
              <a:defRPr sz="2000">
                <a:latin typeface="Helvetica Neue"/>
                <a:ea typeface="Helvetica Neue"/>
                <a:cs typeface="Helvetica Neue"/>
                <a:sym typeface="Helvetica Neue"/>
              </a:defRPr>
            </a:lvl8pPr>
            <a:lvl9pPr lvl="8">
              <a:spcBef>
                <a:spcPts val="0"/>
              </a:spcBef>
              <a:buSzPct val="100000"/>
              <a:buFont typeface="Helvetica Neue"/>
              <a:defRPr sz="2000">
                <a:latin typeface="Helvetica Neue"/>
                <a:ea typeface="Helvetica Neue"/>
                <a:cs typeface="Helvetica Neue"/>
                <a:sym typeface="Helvetica Neue"/>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6" name="Shape 116"/>
          <p:cNvSpPr txBox="1"/>
          <p:nvPr>
            <p:ph idx="1" type="body"/>
          </p:nvPr>
        </p:nvSpPr>
        <p:spPr>
          <a:xfrm rot="5400000">
            <a:off x="2874749" y="-1217400"/>
            <a:ext cx="3394500" cy="82296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17" name="Shape 117"/>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0" name="Shape 120"/>
        <p:cNvGrpSpPr/>
        <p:nvPr/>
      </p:nvGrpSpPr>
      <p:grpSpPr>
        <a:xfrm>
          <a:off x="0" y="0"/>
          <a:ext cx="0" cy="0"/>
          <a:chOff x="0" y="0"/>
          <a:chExt cx="0" cy="0"/>
        </a:xfrm>
      </p:grpSpPr>
      <p:sp>
        <p:nvSpPr>
          <p:cNvPr id="121" name="Shape 121"/>
          <p:cNvSpPr txBox="1"/>
          <p:nvPr>
            <p:ph type="title"/>
          </p:nvPr>
        </p:nvSpPr>
        <p:spPr>
          <a:xfrm rot="5400000">
            <a:off x="5463749" y="1371628"/>
            <a:ext cx="43887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2" name="Shape 122"/>
          <p:cNvSpPr txBox="1"/>
          <p:nvPr>
            <p:ph idx="1" type="body"/>
          </p:nvPr>
        </p:nvSpPr>
        <p:spPr>
          <a:xfrm rot="5400000">
            <a:off x="1272750" y="-609571"/>
            <a:ext cx="4388700" cy="6019799"/>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23" name="Shape 123"/>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6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2926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8" name="Shape 38"/>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9" name="Shape 39"/>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0" name="Shape 40"/>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7" name="Shape 47"/>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6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0000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2800">
                <a:solidFill>
                  <a:schemeClr val="dk2"/>
                </a:solidFill>
              </a:defRPr>
            </a:lvl1pPr>
            <a:lvl2pPr lvl="1">
              <a:lnSpc>
                <a:spcPct val="115000"/>
              </a:lnSpc>
              <a:spcBef>
                <a:spcPts val="0"/>
              </a:spcBef>
              <a:spcAft>
                <a:spcPts val="1600"/>
              </a:spcAft>
              <a:buClr>
                <a:schemeClr val="dk2"/>
              </a:buClr>
              <a:buSzPct val="100000"/>
              <a:defRPr sz="2400">
                <a:solidFill>
                  <a:schemeClr val="dk2"/>
                </a:solidFill>
              </a:defRPr>
            </a:lvl2pPr>
            <a:lvl3pPr lvl="2">
              <a:lnSpc>
                <a:spcPct val="115000"/>
              </a:lnSpc>
              <a:spcBef>
                <a:spcPts val="0"/>
              </a:spcBef>
              <a:spcAft>
                <a:spcPts val="1600"/>
              </a:spcAft>
              <a:buClr>
                <a:schemeClr val="dk2"/>
              </a:buClr>
              <a:buSzPct val="100000"/>
              <a:defRPr sz="2400">
                <a:solidFill>
                  <a:schemeClr val="dk2"/>
                </a:solidFill>
              </a:defRPr>
            </a:lvl3pPr>
            <a:lvl4pPr lvl="3">
              <a:lnSpc>
                <a:spcPct val="115000"/>
              </a:lnSpc>
              <a:spcBef>
                <a:spcPts val="0"/>
              </a:spcBef>
              <a:spcAft>
                <a:spcPts val="1600"/>
              </a:spcAft>
              <a:buClr>
                <a:schemeClr val="dk2"/>
              </a:buClr>
              <a:buSzPct val="100000"/>
              <a:defRPr sz="2400">
                <a:solidFill>
                  <a:schemeClr val="dk2"/>
                </a:solidFill>
              </a:defRPr>
            </a:lvl4pPr>
            <a:lvl5pPr lvl="4">
              <a:lnSpc>
                <a:spcPct val="115000"/>
              </a:lnSpc>
              <a:spcBef>
                <a:spcPts val="0"/>
              </a:spcBef>
              <a:spcAft>
                <a:spcPts val="1600"/>
              </a:spcAft>
              <a:buClr>
                <a:schemeClr val="dk2"/>
              </a:buClr>
              <a:buSzPct val="100000"/>
              <a:defRPr sz="2400">
                <a:solidFill>
                  <a:schemeClr val="dk2"/>
                </a:solidFill>
              </a:defRPr>
            </a:lvl5pPr>
            <a:lvl6pPr lvl="5">
              <a:lnSpc>
                <a:spcPct val="115000"/>
              </a:lnSpc>
              <a:spcBef>
                <a:spcPts val="0"/>
              </a:spcBef>
              <a:spcAft>
                <a:spcPts val="1600"/>
              </a:spcAft>
              <a:buClr>
                <a:schemeClr val="dk2"/>
              </a:buClr>
              <a:buSzPct val="100000"/>
              <a:defRPr sz="2400">
                <a:solidFill>
                  <a:schemeClr val="dk2"/>
                </a:solidFill>
              </a:defRPr>
            </a:lvl6pPr>
            <a:lvl7pPr lvl="6">
              <a:lnSpc>
                <a:spcPct val="115000"/>
              </a:lnSpc>
              <a:spcBef>
                <a:spcPts val="0"/>
              </a:spcBef>
              <a:spcAft>
                <a:spcPts val="1600"/>
              </a:spcAft>
              <a:buClr>
                <a:schemeClr val="dk2"/>
              </a:buClr>
              <a:buSzPct val="100000"/>
              <a:defRPr sz="2400">
                <a:solidFill>
                  <a:schemeClr val="dk2"/>
                </a:solidFill>
              </a:defRPr>
            </a:lvl7pPr>
            <a:lvl8pPr lvl="7">
              <a:lnSpc>
                <a:spcPct val="115000"/>
              </a:lnSpc>
              <a:spcBef>
                <a:spcPts val="0"/>
              </a:spcBef>
              <a:spcAft>
                <a:spcPts val="1600"/>
              </a:spcAft>
              <a:buClr>
                <a:schemeClr val="dk2"/>
              </a:buClr>
              <a:buSzPct val="100000"/>
              <a:defRPr sz="2400">
                <a:solidFill>
                  <a:schemeClr val="dk2"/>
                </a:solidFill>
              </a:defRPr>
            </a:lvl8pPr>
            <a:lvl9pPr lvl="8">
              <a:lnSpc>
                <a:spcPct val="115000"/>
              </a:lnSpc>
              <a:spcBef>
                <a:spcPts val="0"/>
              </a:spcBef>
              <a:spcAft>
                <a:spcPts val="1600"/>
              </a:spcAft>
              <a:buClr>
                <a:schemeClr val="dk2"/>
              </a:buClr>
              <a:buSzPct val="100000"/>
              <a:defRPr sz="2400">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
        <p:nvSpPr>
          <p:cNvPr id="9" name="Shape 9"/>
          <p:cNvSpPr/>
          <p:nvPr/>
        </p:nvSpPr>
        <p:spPr>
          <a:xfrm flipH="1" rot="10800000">
            <a:off x="414550" y="824141"/>
            <a:ext cx="8314800" cy="11699"/>
          </a:xfrm>
          <a:prstGeom prst="rect">
            <a:avLst/>
          </a:prstGeom>
          <a:solidFill>
            <a:srgbClr val="805BA0"/>
          </a:solidFill>
          <a:ln cap="flat" cmpd="sng" w="9525">
            <a:solidFill>
              <a:srgbClr val="805BA0"/>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 name="Shape 51"/>
        <p:cNvGrpSpPr/>
        <p:nvPr/>
      </p:nvGrpSpPr>
      <p:grpSpPr>
        <a:xfrm>
          <a:off x="0" y="0"/>
          <a:ext cx="0" cy="0"/>
          <a:chOff x="0" y="0"/>
          <a:chExt cx="0" cy="0"/>
        </a:xfrm>
      </p:grpSpPr>
      <p:sp>
        <p:nvSpPr>
          <p:cNvPr id="52" name="Shape 52"/>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3" name="Shape 53"/>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Shape 54"/>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xml"/><Relationship Id="rId3" Type="http://schemas.openxmlformats.org/officeDocument/2006/relationships/image" Target="../media/image00.png"/><Relationship Id="rId4" Type="http://schemas.openxmlformats.org/officeDocument/2006/relationships/image" Target="../media/image08.png"/><Relationship Id="rId5" Type="http://schemas.openxmlformats.org/officeDocument/2006/relationships/image" Target="../media/image06.png"/><Relationship Id="rId6" Type="http://schemas.openxmlformats.org/officeDocument/2006/relationships/image" Target="../media/image03.png"/><Relationship Id="rId7" Type="http://schemas.openxmlformats.org/officeDocument/2006/relationships/image" Target="../media/image07.png"/><Relationship Id="rId8" Type="http://schemas.openxmlformats.org/officeDocument/2006/relationships/image" Target="../media/image01.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png"/><Relationship Id="rId4"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05.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5BA0"/>
        </a:solidFill>
      </p:bgPr>
    </p:bg>
    <p:spTree>
      <p:nvGrpSpPr>
        <p:cNvPr id="129"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b="0" l="0" r="0" t="0"/>
          <a:stretch/>
        </p:blipFill>
        <p:spPr>
          <a:xfrm>
            <a:off x="1527362" y="1058374"/>
            <a:ext cx="1572600" cy="1572600"/>
          </a:xfrm>
          <a:prstGeom prst="rect">
            <a:avLst/>
          </a:prstGeom>
          <a:noFill/>
          <a:ln>
            <a:noFill/>
          </a:ln>
        </p:spPr>
      </p:pic>
      <p:sp>
        <p:nvSpPr>
          <p:cNvPr id="131" name="Shape 131"/>
          <p:cNvSpPr txBox="1"/>
          <p:nvPr>
            <p:ph type="ctrTitle"/>
          </p:nvPr>
        </p:nvSpPr>
        <p:spPr>
          <a:xfrm>
            <a:off x="2905813" y="1293433"/>
            <a:ext cx="4245900" cy="11025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Raleway"/>
              <a:buNone/>
            </a:pPr>
            <a:r>
              <a:rPr b="0" i="0" lang="en" sz="7200" u="none" cap="none" strike="noStrike">
                <a:solidFill>
                  <a:schemeClr val="lt1"/>
                </a:solidFill>
                <a:latin typeface="Raleway"/>
                <a:ea typeface="Raleway"/>
                <a:cs typeface="Raleway"/>
                <a:sym typeface="Raleway"/>
              </a:rPr>
              <a:t>NightOwl</a:t>
            </a:r>
          </a:p>
        </p:txBody>
      </p:sp>
      <p:sp>
        <p:nvSpPr>
          <p:cNvPr id="132" name="Shape 132"/>
          <p:cNvSpPr txBox="1"/>
          <p:nvPr>
            <p:ph idx="1" type="subTitle"/>
          </p:nvPr>
        </p:nvSpPr>
        <p:spPr>
          <a:xfrm>
            <a:off x="0" y="4445650"/>
            <a:ext cx="9144000" cy="445199"/>
          </a:xfrm>
          <a:prstGeom prst="rect">
            <a:avLst/>
          </a:prstGeom>
          <a:noFill/>
          <a:ln>
            <a:noFill/>
          </a:ln>
        </p:spPr>
        <p:txBody>
          <a:bodyPr anchorCtr="0" anchor="t" bIns="45700" lIns="91425" rIns="91425" tIns="45700">
            <a:noAutofit/>
          </a:bodyPr>
          <a:lstStyle/>
          <a:p>
            <a:pPr indent="0" lvl="0" marL="0" marR="0" rtl="0">
              <a:spcBef>
                <a:spcPts val="0"/>
              </a:spcBef>
              <a:buClr>
                <a:srgbClr val="FFFFFF"/>
              </a:buClr>
              <a:buSzPct val="25000"/>
              <a:buFont typeface="Arial"/>
              <a:buNone/>
            </a:pPr>
            <a:r>
              <a:rPr lang="en" sz="2200">
                <a:solidFill>
                  <a:srgbClr val="FFFFFF"/>
                </a:solidFill>
                <a:latin typeface="Helvetica Neue"/>
                <a:ea typeface="Helvetica Neue"/>
                <a:cs typeface="Helvetica Neue"/>
                <a:sym typeface="Helvetica Neue"/>
              </a:rPr>
              <a:t>Griffin Dietz - Lachlan Green - Zara Saraon - </a:t>
            </a:r>
            <a:r>
              <a:rPr lang="en" sz="2200">
                <a:solidFill>
                  <a:schemeClr val="lt1"/>
                </a:solidFill>
                <a:latin typeface="Helvetica Neue"/>
                <a:ea typeface="Helvetica Neue"/>
                <a:cs typeface="Helvetica Neue"/>
                <a:sym typeface="Helvetica Neue"/>
              </a:rPr>
              <a:t>Evan Nixon - Priyanka Rao</a:t>
            </a:r>
            <a:r>
              <a:rPr lang="en" sz="2200">
                <a:solidFill>
                  <a:srgbClr val="FFFFFF"/>
                </a:solidFill>
                <a:latin typeface="Helvetica Neue"/>
                <a:ea typeface="Helvetica Neue"/>
                <a:cs typeface="Helvetica Neue"/>
                <a:sym typeface="Helvetica Neue"/>
              </a:rPr>
              <a:t>  </a:t>
            </a:r>
          </a:p>
        </p:txBody>
      </p:sp>
      <p:pic>
        <p:nvPicPr>
          <p:cNvPr id="133" name="Shape 133"/>
          <p:cNvPicPr preferRelativeResize="0"/>
          <p:nvPr/>
        </p:nvPicPr>
        <p:blipFill>
          <a:blip r:embed="rId4">
            <a:alphaModFix/>
          </a:blip>
          <a:stretch>
            <a:fillRect/>
          </a:stretch>
        </p:blipFill>
        <p:spPr>
          <a:xfrm>
            <a:off x="305924" y="3205675"/>
            <a:ext cx="1221423" cy="1221423"/>
          </a:xfrm>
          <a:prstGeom prst="rect">
            <a:avLst/>
          </a:prstGeom>
          <a:noFill/>
          <a:ln>
            <a:noFill/>
          </a:ln>
        </p:spPr>
      </p:pic>
      <p:pic>
        <p:nvPicPr>
          <p:cNvPr id="134" name="Shape 134"/>
          <p:cNvPicPr preferRelativeResize="0"/>
          <p:nvPr/>
        </p:nvPicPr>
        <p:blipFill>
          <a:blip r:embed="rId5">
            <a:alphaModFix/>
          </a:blip>
          <a:stretch>
            <a:fillRect/>
          </a:stretch>
        </p:blipFill>
        <p:spPr>
          <a:xfrm>
            <a:off x="2159112" y="3205686"/>
            <a:ext cx="1221424" cy="1221398"/>
          </a:xfrm>
          <a:prstGeom prst="rect">
            <a:avLst/>
          </a:prstGeom>
          <a:noFill/>
          <a:ln>
            <a:noFill/>
          </a:ln>
        </p:spPr>
      </p:pic>
      <p:pic>
        <p:nvPicPr>
          <p:cNvPr id="135" name="Shape 135"/>
          <p:cNvPicPr preferRelativeResize="0"/>
          <p:nvPr/>
        </p:nvPicPr>
        <p:blipFill>
          <a:blip r:embed="rId6">
            <a:alphaModFix/>
          </a:blip>
          <a:stretch>
            <a:fillRect/>
          </a:stretch>
        </p:blipFill>
        <p:spPr>
          <a:xfrm>
            <a:off x="3904250" y="3179875"/>
            <a:ext cx="1273025" cy="1273025"/>
          </a:xfrm>
          <a:prstGeom prst="rect">
            <a:avLst/>
          </a:prstGeom>
          <a:noFill/>
          <a:ln>
            <a:noFill/>
          </a:ln>
        </p:spPr>
      </p:pic>
      <p:pic>
        <p:nvPicPr>
          <p:cNvPr id="136" name="Shape 136"/>
          <p:cNvPicPr preferRelativeResize="0"/>
          <p:nvPr/>
        </p:nvPicPr>
        <p:blipFill>
          <a:blip r:embed="rId7">
            <a:alphaModFix/>
          </a:blip>
          <a:stretch>
            <a:fillRect/>
          </a:stretch>
        </p:blipFill>
        <p:spPr>
          <a:xfrm>
            <a:off x="5701000" y="3157600"/>
            <a:ext cx="1317525" cy="1317550"/>
          </a:xfrm>
          <a:prstGeom prst="rect">
            <a:avLst/>
          </a:prstGeom>
          <a:noFill/>
          <a:ln>
            <a:noFill/>
          </a:ln>
        </p:spPr>
      </p:pic>
      <p:pic>
        <p:nvPicPr>
          <p:cNvPr id="137" name="Shape 137"/>
          <p:cNvPicPr preferRelativeResize="0"/>
          <p:nvPr/>
        </p:nvPicPr>
        <p:blipFill>
          <a:blip r:embed="rId8">
            <a:alphaModFix/>
          </a:blip>
          <a:stretch>
            <a:fillRect/>
          </a:stretch>
        </p:blipFill>
        <p:spPr>
          <a:xfrm>
            <a:off x="7503675" y="3157612"/>
            <a:ext cx="1317525" cy="1317525"/>
          </a:xfrm>
          <a:prstGeom prst="rect">
            <a:avLst/>
          </a:prstGeom>
          <a:noFill/>
          <a:ln>
            <a:noFill/>
          </a:ln>
        </p:spPr>
      </p:pic>
      <p:sp>
        <p:nvSpPr>
          <p:cNvPr id="138" name="Shape 138"/>
          <p:cNvSpPr txBox="1"/>
          <p:nvPr/>
        </p:nvSpPr>
        <p:spPr>
          <a:xfrm>
            <a:off x="2555112" y="2294602"/>
            <a:ext cx="4387199" cy="8925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latin typeface="Helvetica Neue"/>
                <a:ea typeface="Helvetica Neue"/>
                <a:cs typeface="Helvetica Neue"/>
                <a:sym typeface="Helvetica Neue"/>
              </a:rPr>
              <a:t>Lab Usability Study</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5BA0"/>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311700" y="2150850"/>
            <a:ext cx="8520599" cy="841800"/>
          </a:xfrm>
          <a:prstGeom prst="rect">
            <a:avLst/>
          </a:prstGeom>
        </p:spPr>
        <p:txBody>
          <a:bodyPr anchorCtr="0" anchor="ctr" bIns="91425" lIns="91425" rIns="91425" tIns="91425">
            <a:noAutofit/>
          </a:bodyPr>
          <a:lstStyle/>
          <a:p>
            <a:pPr lvl="0" rtl="0">
              <a:spcBef>
                <a:spcPts val="0"/>
              </a:spcBef>
              <a:buNone/>
            </a:pPr>
            <a:r>
              <a:rPr lang="en">
                <a:solidFill>
                  <a:schemeClr val="lt1"/>
                </a:solidFill>
              </a:rPr>
              <a:t>Setup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Procedure</a:t>
            </a:r>
          </a:p>
        </p:txBody>
      </p:sp>
      <p:sp>
        <p:nvSpPr>
          <p:cNvPr id="209" name="Shape 209"/>
          <p:cNvSpPr txBox="1"/>
          <p:nvPr>
            <p:ph idx="1" type="body"/>
          </p:nvPr>
        </p:nvSpPr>
        <p:spPr>
          <a:xfrm>
            <a:off x="311700" y="1000075"/>
            <a:ext cx="8520599" cy="3416400"/>
          </a:xfrm>
          <a:prstGeom prst="rect">
            <a:avLst/>
          </a:prstGeom>
        </p:spPr>
        <p:txBody>
          <a:bodyPr anchorCtr="0" anchor="t" bIns="91425" lIns="91425" rIns="91425" tIns="91425">
            <a:noAutofit/>
          </a:bodyPr>
          <a:lstStyle/>
          <a:p>
            <a:pPr indent="-228600" lvl="0" marL="457200" rtl="0">
              <a:lnSpc>
                <a:spcPct val="200000"/>
              </a:lnSpc>
              <a:spcBef>
                <a:spcPts val="0"/>
              </a:spcBef>
              <a:buAutoNum type="arabicPeriod"/>
            </a:pPr>
            <a:r>
              <a:rPr lang="en"/>
              <a:t>Collected consent form</a:t>
            </a:r>
          </a:p>
          <a:p>
            <a:pPr indent="-228600" lvl="0" marL="457200" rtl="0">
              <a:lnSpc>
                <a:spcPct val="200000"/>
              </a:lnSpc>
              <a:spcBef>
                <a:spcPts val="0"/>
              </a:spcBef>
              <a:buAutoNum type="arabicPeriod"/>
            </a:pPr>
            <a:r>
              <a:rPr lang="en"/>
              <a:t>Summarized </a:t>
            </a:r>
            <a:r>
              <a:rPr lang="en">
                <a:latin typeface="Raleway"/>
                <a:ea typeface="Raleway"/>
                <a:cs typeface="Raleway"/>
                <a:sym typeface="Raleway"/>
              </a:rPr>
              <a:t>NightOwl</a:t>
            </a:r>
            <a:r>
              <a:rPr lang="en"/>
              <a:t> (no demo)</a:t>
            </a:r>
          </a:p>
          <a:p>
            <a:pPr indent="-228600" lvl="0" marL="457200" rtl="0">
              <a:lnSpc>
                <a:spcPct val="200000"/>
              </a:lnSpc>
              <a:spcBef>
                <a:spcPts val="0"/>
              </a:spcBef>
              <a:buAutoNum type="arabicPeriod"/>
            </a:pPr>
            <a:r>
              <a:rPr lang="en"/>
              <a:t>Observed participants completing tasks</a:t>
            </a:r>
          </a:p>
          <a:p>
            <a:pPr indent="-228600" lvl="0" marL="457200" rtl="0">
              <a:lnSpc>
                <a:spcPct val="200000"/>
              </a:lnSpc>
              <a:spcBef>
                <a:spcPts val="0"/>
              </a:spcBef>
              <a:buAutoNum type="arabicPeriod"/>
            </a:pPr>
            <a:r>
              <a:rPr lang="en"/>
              <a:t>Solicited general feedback</a:t>
            </a:r>
          </a:p>
          <a:p>
            <a:pPr indent="-228600" lvl="0" marL="457200" rtl="0">
              <a:lnSpc>
                <a:spcPct val="200000"/>
              </a:lnSpc>
              <a:spcBef>
                <a:spcPts val="0"/>
              </a:spcBef>
              <a:buAutoNum type="arabicPeriod"/>
            </a:pPr>
            <a:r>
              <a:rPr lang="en"/>
              <a:t>Reviewed data with Lookback</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Test Measures </a:t>
            </a:r>
          </a:p>
        </p:txBody>
      </p:sp>
      <p:sp>
        <p:nvSpPr>
          <p:cNvPr id="215" name="Shape 215"/>
          <p:cNvSpPr txBox="1"/>
          <p:nvPr>
            <p:ph idx="1" type="body"/>
          </p:nvPr>
        </p:nvSpPr>
        <p:spPr>
          <a:xfrm>
            <a:off x="311700" y="1000075"/>
            <a:ext cx="8520599" cy="3416400"/>
          </a:xfrm>
          <a:prstGeom prst="rect">
            <a:avLst/>
          </a:prstGeom>
        </p:spPr>
        <p:txBody>
          <a:bodyPr anchorCtr="0" anchor="t" bIns="91425" lIns="91425" rIns="91425" tIns="91425">
            <a:noAutofit/>
          </a:bodyPr>
          <a:lstStyle/>
          <a:p>
            <a:pPr indent="-228600" lvl="0" marL="457200" rtl="0">
              <a:spcBef>
                <a:spcPts val="0"/>
              </a:spcBef>
            </a:pPr>
            <a:r>
              <a:rPr lang="en"/>
              <a:t>Qualitative </a:t>
            </a:r>
          </a:p>
          <a:p>
            <a:pPr indent="-228600" lvl="1" marL="914400" rtl="0">
              <a:spcBef>
                <a:spcPts val="0"/>
              </a:spcBef>
            </a:pPr>
            <a:r>
              <a:rPr lang="en"/>
              <a:t>exclamations/quotes</a:t>
            </a:r>
          </a:p>
          <a:p>
            <a:pPr indent="-228600" lvl="1" marL="914400" rtl="0">
              <a:spcBef>
                <a:spcPts val="0"/>
              </a:spcBef>
            </a:pPr>
            <a:r>
              <a:rPr lang="en"/>
              <a:t>points of confusion</a:t>
            </a:r>
          </a:p>
          <a:p>
            <a:pPr indent="-228600" lvl="1" marL="914400" rtl="0">
              <a:spcBef>
                <a:spcPts val="0"/>
              </a:spcBef>
            </a:pPr>
            <a:r>
              <a:rPr lang="en"/>
              <a:t>errors</a:t>
            </a:r>
          </a:p>
          <a:p>
            <a:pPr indent="-228600" lvl="0" marL="457200" rtl="0">
              <a:spcBef>
                <a:spcPts val="0"/>
              </a:spcBef>
            </a:pPr>
            <a:r>
              <a:rPr lang="en"/>
              <a:t>Quantitative</a:t>
            </a:r>
          </a:p>
          <a:p>
            <a:pPr indent="-228600" lvl="1" marL="914400" rtl="0">
              <a:spcBef>
                <a:spcPts val="0"/>
              </a:spcBef>
            </a:pPr>
            <a:r>
              <a:rPr lang="en"/>
              <a:t>time/task</a:t>
            </a:r>
          </a:p>
          <a:p>
            <a:pPr indent="-228600" lvl="1" marL="914400" rtl="0">
              <a:spcBef>
                <a:spcPts val="0"/>
              </a:spcBef>
            </a:pPr>
            <a:r>
              <a:rPr lang="en"/>
              <a:t>errors/task</a:t>
            </a:r>
          </a:p>
          <a:p>
            <a:pPr indent="-228600" lvl="1" marL="914400" rtl="0">
              <a:spcBef>
                <a:spcPts val="0"/>
              </a:spcBef>
            </a:pPr>
            <a:r>
              <a:rPr lang="en"/>
              <a:t>recovery time/error</a:t>
            </a:r>
          </a:p>
          <a:p>
            <a:pPr indent="-228600" lvl="1" marL="914400" rtl="0">
              <a:spcBef>
                <a:spcPts val="0"/>
              </a:spcBef>
            </a:pPr>
            <a:r>
              <a:rPr lang="en"/>
              <a:t>taps/task</a:t>
            </a:r>
          </a:p>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5BA0"/>
        </a:solidFill>
      </p:bgPr>
    </p:bg>
    <p:spTree>
      <p:nvGrpSpPr>
        <p:cNvPr id="219" name="Shape 219"/>
        <p:cNvGrpSpPr/>
        <p:nvPr/>
      </p:nvGrpSpPr>
      <p:grpSpPr>
        <a:xfrm>
          <a:off x="0" y="0"/>
          <a:ext cx="0" cy="0"/>
          <a:chOff x="0" y="0"/>
          <a:chExt cx="0" cy="0"/>
        </a:xfrm>
      </p:grpSpPr>
      <p:sp>
        <p:nvSpPr>
          <p:cNvPr id="220" name="Shape 220"/>
          <p:cNvSpPr txBox="1"/>
          <p:nvPr>
            <p:ph type="title"/>
          </p:nvPr>
        </p:nvSpPr>
        <p:spPr>
          <a:xfrm>
            <a:off x="311700" y="2150850"/>
            <a:ext cx="8520599" cy="841800"/>
          </a:xfrm>
          <a:prstGeom prst="rect">
            <a:avLst/>
          </a:prstGeom>
        </p:spPr>
        <p:txBody>
          <a:bodyPr anchorCtr="0" anchor="ctr" bIns="91425" lIns="91425" rIns="91425" tIns="91425">
            <a:noAutofit/>
          </a:bodyPr>
          <a:lstStyle/>
          <a:p>
            <a:pPr lvl="0">
              <a:spcBef>
                <a:spcPts val="0"/>
              </a:spcBef>
              <a:buNone/>
            </a:pPr>
            <a:r>
              <a:rPr lang="en">
                <a:solidFill>
                  <a:schemeClr val="lt1"/>
                </a:solidFill>
              </a:rPr>
              <a:t>Results &amp; Discussion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292625"/>
            <a:ext cx="8520599" cy="572699"/>
          </a:xfrm>
          <a:prstGeom prst="rect">
            <a:avLst/>
          </a:prstGeom>
        </p:spPr>
        <p:txBody>
          <a:bodyPr anchorCtr="0" anchor="t" bIns="91425" lIns="91425" rIns="91425" tIns="91425">
            <a:noAutofit/>
          </a:bodyPr>
          <a:lstStyle/>
          <a:p>
            <a:pPr lvl="0" rtl="0">
              <a:spcBef>
                <a:spcPts val="0"/>
              </a:spcBef>
              <a:buNone/>
            </a:pPr>
            <a:r>
              <a:rPr lang="en"/>
              <a:t>Task 1 </a:t>
            </a:r>
          </a:p>
        </p:txBody>
      </p:sp>
      <p:sp>
        <p:nvSpPr>
          <p:cNvPr id="226" name="Shape 226"/>
          <p:cNvSpPr txBox="1"/>
          <p:nvPr>
            <p:ph idx="1" type="body"/>
          </p:nvPr>
        </p:nvSpPr>
        <p:spPr>
          <a:xfrm>
            <a:off x="311700" y="1000075"/>
            <a:ext cx="8520599" cy="3416400"/>
          </a:xfrm>
          <a:prstGeom prst="rect">
            <a:avLst/>
          </a:prstGeom>
        </p:spPr>
        <p:txBody>
          <a:bodyPr anchorCtr="0" anchor="t" bIns="91425" lIns="91425" rIns="91425" tIns="91425">
            <a:noAutofit/>
          </a:bodyPr>
          <a:lstStyle/>
          <a:p>
            <a:pPr lvl="0" rtl="0">
              <a:spcBef>
                <a:spcPts val="0"/>
              </a:spcBef>
              <a:spcAft>
                <a:spcPts val="0"/>
              </a:spcAft>
              <a:buClr>
                <a:srgbClr val="000000"/>
              </a:buClr>
              <a:buSzPct val="45833"/>
              <a:buNone/>
            </a:pPr>
            <a:r>
              <a:rPr b="1" lang="en"/>
              <a:t>What worked</a:t>
            </a:r>
          </a:p>
          <a:p>
            <a:pPr indent="-381000" lvl="0" marL="457200" rtl="0">
              <a:spcBef>
                <a:spcPts val="0"/>
              </a:spcBef>
              <a:spcAft>
                <a:spcPts val="0"/>
              </a:spcAft>
              <a:buClr>
                <a:schemeClr val="dk2"/>
              </a:buClr>
              <a:buSzPct val="100000"/>
              <a:buFont typeface="Helvetica Neue"/>
              <a:buChar char="●"/>
            </a:pPr>
            <a:r>
              <a:rPr lang="en"/>
              <a:t>navigation</a:t>
            </a:r>
          </a:p>
          <a:p>
            <a:pPr indent="-381000" lvl="0" marL="457200" rtl="0">
              <a:spcBef>
                <a:spcPts val="0"/>
              </a:spcBef>
              <a:spcAft>
                <a:spcPts val="0"/>
              </a:spcAft>
              <a:buClr>
                <a:schemeClr val="dk2"/>
              </a:buClr>
              <a:buSzPct val="100000"/>
              <a:buFont typeface="Helvetica Neue"/>
              <a:buChar char="●"/>
            </a:pPr>
            <a:r>
              <a:rPr lang="en"/>
              <a:t>adding classes w/ search feature</a:t>
            </a:r>
          </a:p>
          <a:p>
            <a:pPr indent="-381000" lvl="0" marL="457200" rtl="0">
              <a:spcBef>
                <a:spcPts val="0"/>
              </a:spcBef>
              <a:spcAft>
                <a:spcPts val="0"/>
              </a:spcAft>
              <a:buClr>
                <a:schemeClr val="dk2"/>
              </a:buClr>
              <a:buSzPct val="100000"/>
              <a:buFont typeface="Helvetica Neue"/>
              <a:buChar char="●"/>
            </a:pPr>
            <a:r>
              <a:rPr lang="en"/>
              <a:t>deleting classes</a:t>
            </a:r>
          </a:p>
          <a:p>
            <a:pPr lvl="0" rtl="0">
              <a:spcBef>
                <a:spcPts val="0"/>
              </a:spcBef>
              <a:spcAft>
                <a:spcPts val="0"/>
              </a:spcAft>
              <a:buClr>
                <a:srgbClr val="000000"/>
              </a:buClr>
              <a:buSzPct val="45833"/>
              <a:buNone/>
            </a:pPr>
            <a:r>
              <a:t/>
            </a:r>
            <a:endParaRPr/>
          </a:p>
          <a:p>
            <a:pPr lvl="0" rtl="0">
              <a:spcBef>
                <a:spcPts val="0"/>
              </a:spcBef>
              <a:spcAft>
                <a:spcPts val="0"/>
              </a:spcAft>
              <a:buClr>
                <a:srgbClr val="000000"/>
              </a:buClr>
              <a:buSzPct val="45833"/>
              <a:buNone/>
            </a:pPr>
            <a:r>
              <a:rPr b="1" lang="en"/>
              <a:t>Errors</a:t>
            </a:r>
          </a:p>
          <a:p>
            <a:pPr indent="-381000" lvl="0" marL="457200" rtl="0">
              <a:spcBef>
                <a:spcPts val="0"/>
              </a:spcBef>
              <a:spcAft>
                <a:spcPts val="0"/>
              </a:spcAft>
              <a:buClr>
                <a:schemeClr val="dk2"/>
              </a:buClr>
              <a:buSzPct val="100000"/>
              <a:buFont typeface="Helvetica Neue"/>
              <a:buChar char="●"/>
            </a:pPr>
            <a:r>
              <a:rPr lang="en"/>
              <a:t>edit and + button</a:t>
            </a:r>
          </a:p>
        </p:txBody>
      </p:sp>
      <p:pic>
        <p:nvPicPr>
          <p:cNvPr id="227" name="Shape 227"/>
          <p:cNvPicPr preferRelativeResize="0"/>
          <p:nvPr/>
        </p:nvPicPr>
        <p:blipFill>
          <a:blip r:embed="rId3">
            <a:alphaModFix/>
          </a:blip>
          <a:stretch>
            <a:fillRect/>
          </a:stretch>
        </p:blipFill>
        <p:spPr>
          <a:xfrm>
            <a:off x="6009267" y="1000075"/>
            <a:ext cx="2258600" cy="4017274"/>
          </a:xfrm>
          <a:prstGeom prst="rect">
            <a:avLst/>
          </a:prstGeom>
          <a:noFill/>
          <a:ln cap="flat" cmpd="sng" w="9525">
            <a:solidFill>
              <a:schemeClr val="dk2"/>
            </a:solidFill>
            <a:prstDash val="solid"/>
            <a:round/>
            <a:headEnd len="med" w="med" type="none"/>
            <a:tailEnd len="med" w="med" type="none"/>
          </a:ln>
        </p:spPr>
      </p:pic>
      <p:sp>
        <p:nvSpPr>
          <p:cNvPr id="228" name="Shape 228"/>
          <p:cNvSpPr/>
          <p:nvPr/>
        </p:nvSpPr>
        <p:spPr>
          <a:xfrm>
            <a:off x="5918500" y="2605450"/>
            <a:ext cx="448799" cy="448799"/>
          </a:xfrm>
          <a:prstGeom prst="ellipse">
            <a:avLst/>
          </a:prstGeom>
          <a:noFill/>
          <a:ln cap="flat" cmpd="sng" w="76200">
            <a:solidFill>
              <a:srgbClr val="CC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9" name="Shape 229"/>
          <p:cNvSpPr/>
          <p:nvPr/>
        </p:nvSpPr>
        <p:spPr>
          <a:xfrm>
            <a:off x="7945650" y="2605450"/>
            <a:ext cx="448799" cy="448799"/>
          </a:xfrm>
          <a:prstGeom prst="ellipse">
            <a:avLst/>
          </a:prstGeom>
          <a:noFill/>
          <a:ln cap="flat" cmpd="sng" w="76200">
            <a:solidFill>
              <a:srgbClr val="CC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292625"/>
            <a:ext cx="8520599" cy="572699"/>
          </a:xfrm>
          <a:prstGeom prst="rect">
            <a:avLst/>
          </a:prstGeom>
        </p:spPr>
        <p:txBody>
          <a:bodyPr anchorCtr="0" anchor="t" bIns="91425" lIns="91425" rIns="91425" tIns="91425">
            <a:noAutofit/>
          </a:bodyPr>
          <a:lstStyle/>
          <a:p>
            <a:pPr lvl="0" rtl="0">
              <a:spcBef>
                <a:spcPts val="0"/>
              </a:spcBef>
              <a:buNone/>
            </a:pPr>
            <a:r>
              <a:rPr lang="en"/>
              <a:t>Task 2 </a:t>
            </a:r>
          </a:p>
        </p:txBody>
      </p:sp>
      <p:sp>
        <p:nvSpPr>
          <p:cNvPr id="235" name="Shape 235"/>
          <p:cNvSpPr txBox="1"/>
          <p:nvPr>
            <p:ph idx="1" type="body"/>
          </p:nvPr>
        </p:nvSpPr>
        <p:spPr>
          <a:xfrm>
            <a:off x="311700" y="1000075"/>
            <a:ext cx="8520599" cy="3416400"/>
          </a:xfrm>
          <a:prstGeom prst="rect">
            <a:avLst/>
          </a:prstGeom>
        </p:spPr>
        <p:txBody>
          <a:bodyPr anchorCtr="0" anchor="t" bIns="91425" lIns="91425" rIns="91425" tIns="91425">
            <a:noAutofit/>
          </a:bodyPr>
          <a:lstStyle/>
          <a:p>
            <a:pPr lvl="0" rtl="0">
              <a:lnSpc>
                <a:spcPct val="115000"/>
              </a:lnSpc>
              <a:spcBef>
                <a:spcPts val="0"/>
              </a:spcBef>
              <a:spcAft>
                <a:spcPts val="0"/>
              </a:spcAft>
              <a:buNone/>
            </a:pPr>
            <a:r>
              <a:rPr b="1" lang="en"/>
              <a:t>What worked</a:t>
            </a:r>
          </a:p>
          <a:p>
            <a:pPr indent="-228600" lvl="0" marL="457200" rtl="0">
              <a:lnSpc>
                <a:spcPct val="115000"/>
              </a:lnSpc>
              <a:spcBef>
                <a:spcPts val="0"/>
              </a:spcBef>
              <a:spcAft>
                <a:spcPts val="0"/>
              </a:spcAft>
            </a:pPr>
            <a:r>
              <a:rPr lang="en"/>
              <a:t>setting a status and location</a:t>
            </a:r>
          </a:p>
          <a:p>
            <a:pPr indent="-228600" lvl="0" marL="457200" rtl="0">
              <a:lnSpc>
                <a:spcPct val="115000"/>
              </a:lnSpc>
              <a:spcBef>
                <a:spcPts val="0"/>
              </a:spcBef>
              <a:spcAft>
                <a:spcPts val="0"/>
              </a:spcAft>
            </a:pPr>
            <a:r>
              <a:rPr lang="en"/>
              <a:t>autofilling location for second class</a:t>
            </a:r>
          </a:p>
          <a:p>
            <a:pPr lvl="0" rtl="0">
              <a:lnSpc>
                <a:spcPct val="115000"/>
              </a:lnSpc>
              <a:spcBef>
                <a:spcPts val="0"/>
              </a:spcBef>
              <a:spcAft>
                <a:spcPts val="0"/>
              </a:spcAft>
              <a:buNone/>
            </a:pPr>
            <a:r>
              <a:t/>
            </a:r>
            <a:endParaRPr/>
          </a:p>
          <a:p>
            <a:pPr lvl="0" rtl="0">
              <a:lnSpc>
                <a:spcPct val="115000"/>
              </a:lnSpc>
              <a:spcBef>
                <a:spcPts val="0"/>
              </a:spcBef>
              <a:spcAft>
                <a:spcPts val="0"/>
              </a:spcAft>
              <a:buNone/>
            </a:pPr>
            <a:r>
              <a:rPr b="1" lang="en"/>
              <a:t>Errors</a:t>
            </a:r>
          </a:p>
          <a:p>
            <a:pPr indent="-228600" lvl="0" marL="457200" rtl="0">
              <a:lnSpc>
                <a:spcPct val="115000"/>
              </a:lnSpc>
              <a:spcBef>
                <a:spcPts val="0"/>
              </a:spcBef>
              <a:spcAft>
                <a:spcPts val="0"/>
              </a:spcAft>
            </a:pPr>
            <a:r>
              <a:rPr lang="en"/>
              <a:t>none</a:t>
            </a:r>
          </a:p>
          <a:p>
            <a:pPr lvl="0" rtl="0">
              <a:lnSpc>
                <a:spcPct val="115000"/>
              </a:lnSpc>
              <a:spcBef>
                <a:spcPts val="0"/>
              </a:spcBef>
              <a:spcAft>
                <a:spcPts val="0"/>
              </a:spcAft>
              <a:buNone/>
            </a:pPr>
            <a:r>
              <a:t/>
            </a:r>
            <a:endParaRPr/>
          </a:p>
          <a:p>
            <a:pPr lvl="0" rtl="0">
              <a:lnSpc>
                <a:spcPct val="100000"/>
              </a:lnSpc>
              <a:spcBef>
                <a:spcPts val="0"/>
              </a:spcBef>
              <a:spcAft>
                <a:spcPts val="0"/>
              </a:spcAft>
              <a:buNone/>
            </a:pPr>
            <a:r>
              <a:t/>
            </a:r>
            <a:endParaRPr/>
          </a:p>
          <a:p>
            <a:pPr lvl="0" rtl="0">
              <a:lnSpc>
                <a:spcPct val="100000"/>
              </a:lnSpc>
              <a:spcBef>
                <a:spcPts val="0"/>
              </a:spcBef>
              <a:spcAft>
                <a:spcPts val="0"/>
              </a:spcAft>
              <a:buNone/>
            </a:pPr>
            <a:r>
              <a:t/>
            </a:r>
            <a:endParaRPr/>
          </a:p>
        </p:txBody>
      </p:sp>
      <p:pic>
        <p:nvPicPr>
          <p:cNvPr id="236" name="Shape 236"/>
          <p:cNvPicPr preferRelativeResize="0"/>
          <p:nvPr/>
        </p:nvPicPr>
        <p:blipFill>
          <a:blip r:embed="rId3">
            <a:alphaModFix/>
          </a:blip>
          <a:stretch>
            <a:fillRect/>
          </a:stretch>
        </p:blipFill>
        <p:spPr>
          <a:xfrm>
            <a:off x="5998225" y="994354"/>
            <a:ext cx="2277825" cy="4051474"/>
          </a:xfrm>
          <a:prstGeom prst="rect">
            <a:avLst/>
          </a:prstGeom>
          <a:noFill/>
          <a:ln cap="flat" cmpd="sng" w="9525">
            <a:solidFill>
              <a:schemeClr val="dk2"/>
            </a:solidFill>
            <a:prstDash val="solid"/>
            <a:round/>
            <a:headEnd len="med" w="med" type="none"/>
            <a:tailEnd len="med" w="med" type="none"/>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Task 3 </a:t>
            </a:r>
          </a:p>
        </p:txBody>
      </p:sp>
      <p:sp>
        <p:nvSpPr>
          <p:cNvPr id="242" name="Shape 242"/>
          <p:cNvSpPr txBox="1"/>
          <p:nvPr>
            <p:ph idx="1" type="body"/>
          </p:nvPr>
        </p:nvSpPr>
        <p:spPr>
          <a:xfrm>
            <a:off x="311700" y="1000075"/>
            <a:ext cx="8520599" cy="3416400"/>
          </a:xfrm>
          <a:prstGeom prst="rect">
            <a:avLst/>
          </a:prstGeom>
        </p:spPr>
        <p:txBody>
          <a:bodyPr anchorCtr="0" anchor="t" bIns="91425" lIns="91425" rIns="91425" tIns="91425">
            <a:noAutofit/>
          </a:bodyPr>
          <a:lstStyle/>
          <a:p>
            <a:pPr lvl="0" rtl="0">
              <a:lnSpc>
                <a:spcPct val="115000"/>
              </a:lnSpc>
              <a:spcBef>
                <a:spcPts val="0"/>
              </a:spcBef>
              <a:spcAft>
                <a:spcPts val="0"/>
              </a:spcAft>
              <a:buClr>
                <a:schemeClr val="dk1"/>
              </a:buClr>
              <a:buSzPct val="45833"/>
              <a:buFont typeface="Arial"/>
              <a:buNone/>
            </a:pPr>
            <a:r>
              <a:rPr b="1" lang="en"/>
              <a:t>What worked</a:t>
            </a:r>
          </a:p>
          <a:p>
            <a:pPr indent="-228600" lvl="0" marL="457200" rtl="0">
              <a:lnSpc>
                <a:spcPct val="115000"/>
              </a:lnSpc>
              <a:spcBef>
                <a:spcPts val="0"/>
              </a:spcBef>
              <a:spcAft>
                <a:spcPts val="0"/>
              </a:spcAft>
            </a:pPr>
            <a:r>
              <a:rPr lang="en"/>
              <a:t>listing by proximity</a:t>
            </a:r>
          </a:p>
          <a:p>
            <a:pPr lvl="0" rtl="0">
              <a:lnSpc>
                <a:spcPct val="115000"/>
              </a:lnSpc>
              <a:spcBef>
                <a:spcPts val="0"/>
              </a:spcBef>
              <a:spcAft>
                <a:spcPts val="0"/>
              </a:spcAft>
              <a:buClr>
                <a:schemeClr val="dk1"/>
              </a:buClr>
              <a:buSzPct val="45833"/>
              <a:buFont typeface="Arial"/>
              <a:buNone/>
            </a:pPr>
            <a:r>
              <a:t/>
            </a:r>
            <a:endParaRPr/>
          </a:p>
          <a:p>
            <a:pPr lvl="0" rtl="0">
              <a:lnSpc>
                <a:spcPct val="115000"/>
              </a:lnSpc>
              <a:spcBef>
                <a:spcPts val="0"/>
              </a:spcBef>
              <a:spcAft>
                <a:spcPts val="0"/>
              </a:spcAft>
              <a:buClr>
                <a:schemeClr val="dk1"/>
              </a:buClr>
              <a:buSzPct val="45833"/>
              <a:buFont typeface="Arial"/>
              <a:buNone/>
            </a:pPr>
            <a:r>
              <a:rPr b="1" lang="en"/>
              <a:t>What didn’t work</a:t>
            </a:r>
          </a:p>
          <a:p>
            <a:pPr indent="-381000" lvl="0" marL="457200" rtl="0">
              <a:lnSpc>
                <a:spcPct val="115000"/>
              </a:lnSpc>
              <a:spcBef>
                <a:spcPts val="0"/>
              </a:spcBef>
              <a:spcAft>
                <a:spcPts val="0"/>
              </a:spcAft>
              <a:buClr>
                <a:schemeClr val="dk2"/>
              </a:buClr>
              <a:buSzPct val="100000"/>
              <a:buFont typeface="Helvetica Neue"/>
              <a:buChar char="●"/>
            </a:pPr>
            <a:r>
              <a:rPr lang="en"/>
              <a:t>“Find NightOwls” button</a:t>
            </a:r>
          </a:p>
          <a:p>
            <a:pPr indent="-381000" lvl="0" marL="457200" rtl="0">
              <a:lnSpc>
                <a:spcPct val="115000"/>
              </a:lnSpc>
              <a:spcBef>
                <a:spcPts val="0"/>
              </a:spcBef>
              <a:spcAft>
                <a:spcPts val="0"/>
              </a:spcAft>
              <a:buClr>
                <a:schemeClr val="dk2"/>
              </a:buClr>
              <a:buSzPct val="100000"/>
              <a:buFont typeface="Helvetica Neue"/>
              <a:buChar char="●"/>
            </a:pPr>
            <a:r>
              <a:rPr lang="en"/>
              <a:t> filtering by class </a:t>
            </a:r>
          </a:p>
        </p:txBody>
      </p:sp>
      <p:pic>
        <p:nvPicPr>
          <p:cNvPr id="243" name="Shape 243"/>
          <p:cNvPicPr preferRelativeResize="0"/>
          <p:nvPr/>
        </p:nvPicPr>
        <p:blipFill>
          <a:blip r:embed="rId3">
            <a:alphaModFix/>
          </a:blip>
          <a:stretch>
            <a:fillRect/>
          </a:stretch>
        </p:blipFill>
        <p:spPr>
          <a:xfrm>
            <a:off x="6010675" y="968089"/>
            <a:ext cx="2268450" cy="4034849"/>
          </a:xfrm>
          <a:prstGeom prst="rect">
            <a:avLst/>
          </a:prstGeom>
          <a:noFill/>
          <a:ln cap="flat" cmpd="sng" w="9525">
            <a:solidFill>
              <a:schemeClr val="dk2"/>
            </a:solidFill>
            <a:prstDash val="solid"/>
            <a:round/>
            <a:headEnd len="med" w="med" type="none"/>
            <a:tailEnd len="med" w="med" type="none"/>
          </a:ln>
        </p:spPr>
      </p:pic>
      <p:sp>
        <p:nvSpPr>
          <p:cNvPr id="244" name="Shape 244"/>
          <p:cNvSpPr/>
          <p:nvPr/>
        </p:nvSpPr>
        <p:spPr>
          <a:xfrm>
            <a:off x="5687950" y="3907800"/>
            <a:ext cx="2913900" cy="1235700"/>
          </a:xfrm>
          <a:prstGeom prst="ellipse">
            <a:avLst/>
          </a:prstGeom>
          <a:noFill/>
          <a:ln cap="flat" cmpd="sng" w="76200">
            <a:solidFill>
              <a:srgbClr val="CC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292625"/>
            <a:ext cx="8520599" cy="572699"/>
          </a:xfrm>
          <a:prstGeom prst="rect">
            <a:avLst/>
          </a:prstGeom>
        </p:spPr>
        <p:txBody>
          <a:bodyPr anchorCtr="0" anchor="t" bIns="91425" lIns="91425" rIns="91425" tIns="91425">
            <a:noAutofit/>
          </a:bodyPr>
          <a:lstStyle/>
          <a:p>
            <a:pPr lvl="0" rtl="0">
              <a:spcBef>
                <a:spcPts val="0"/>
              </a:spcBef>
              <a:buNone/>
            </a:pPr>
            <a:r>
              <a:rPr lang="en"/>
              <a:t>Task 3 </a:t>
            </a:r>
          </a:p>
        </p:txBody>
      </p:sp>
      <p:sp>
        <p:nvSpPr>
          <p:cNvPr id="250" name="Shape 250"/>
          <p:cNvSpPr txBox="1"/>
          <p:nvPr>
            <p:ph idx="1" type="body"/>
          </p:nvPr>
        </p:nvSpPr>
        <p:spPr>
          <a:xfrm>
            <a:off x="311700" y="1000075"/>
            <a:ext cx="8520599" cy="3416400"/>
          </a:xfrm>
          <a:prstGeom prst="rect">
            <a:avLst/>
          </a:prstGeom>
        </p:spPr>
        <p:txBody>
          <a:bodyPr anchorCtr="0" anchor="t" bIns="91425" lIns="91425" rIns="91425" tIns="91425">
            <a:noAutofit/>
          </a:bodyPr>
          <a:lstStyle/>
          <a:p>
            <a:pPr lvl="0" rtl="0">
              <a:lnSpc>
                <a:spcPct val="115000"/>
              </a:lnSpc>
              <a:spcBef>
                <a:spcPts val="0"/>
              </a:spcBef>
              <a:spcAft>
                <a:spcPts val="0"/>
              </a:spcAft>
              <a:buClr>
                <a:schemeClr val="dk1"/>
              </a:buClr>
              <a:buSzPct val="45833"/>
              <a:buFont typeface="Arial"/>
              <a:buNone/>
            </a:pPr>
            <a:r>
              <a:rPr b="1" lang="en"/>
              <a:t>What worked</a:t>
            </a:r>
          </a:p>
          <a:p>
            <a:pPr indent="-228600" lvl="0" marL="457200" rtl="0">
              <a:lnSpc>
                <a:spcPct val="115000"/>
              </a:lnSpc>
              <a:spcBef>
                <a:spcPts val="0"/>
              </a:spcBef>
              <a:spcAft>
                <a:spcPts val="0"/>
              </a:spcAft>
            </a:pPr>
            <a:r>
              <a:rPr lang="en"/>
              <a:t>listing by proximity</a:t>
            </a:r>
          </a:p>
          <a:p>
            <a:pPr lvl="0" rtl="0">
              <a:lnSpc>
                <a:spcPct val="115000"/>
              </a:lnSpc>
              <a:spcBef>
                <a:spcPts val="0"/>
              </a:spcBef>
              <a:spcAft>
                <a:spcPts val="0"/>
              </a:spcAft>
              <a:buClr>
                <a:schemeClr val="dk1"/>
              </a:buClr>
              <a:buSzPct val="45833"/>
              <a:buFont typeface="Arial"/>
              <a:buNone/>
            </a:pPr>
            <a:r>
              <a:t/>
            </a:r>
            <a:endParaRPr/>
          </a:p>
          <a:p>
            <a:pPr lvl="0" rtl="0">
              <a:lnSpc>
                <a:spcPct val="115000"/>
              </a:lnSpc>
              <a:spcBef>
                <a:spcPts val="0"/>
              </a:spcBef>
              <a:spcAft>
                <a:spcPts val="0"/>
              </a:spcAft>
              <a:buClr>
                <a:schemeClr val="dk1"/>
              </a:buClr>
              <a:buSzPct val="45833"/>
              <a:buFont typeface="Arial"/>
              <a:buNone/>
            </a:pPr>
            <a:r>
              <a:rPr b="1" lang="en"/>
              <a:t>What didn’t work</a:t>
            </a:r>
          </a:p>
          <a:p>
            <a:pPr indent="-381000" lvl="0" marL="457200" rtl="0">
              <a:lnSpc>
                <a:spcPct val="115000"/>
              </a:lnSpc>
              <a:spcBef>
                <a:spcPts val="0"/>
              </a:spcBef>
              <a:spcAft>
                <a:spcPts val="0"/>
              </a:spcAft>
              <a:buClr>
                <a:schemeClr val="dk2"/>
              </a:buClr>
              <a:buSzPct val="100000"/>
              <a:buFont typeface="Helvetica Neue"/>
              <a:buChar char="●"/>
            </a:pPr>
            <a:r>
              <a:rPr lang="en"/>
              <a:t>“Find NightOwls” button</a:t>
            </a:r>
          </a:p>
          <a:p>
            <a:pPr indent="-381000" lvl="0" marL="457200" rtl="0">
              <a:lnSpc>
                <a:spcPct val="115000"/>
              </a:lnSpc>
              <a:spcBef>
                <a:spcPts val="0"/>
              </a:spcBef>
              <a:spcAft>
                <a:spcPts val="0"/>
              </a:spcAft>
              <a:buClr>
                <a:schemeClr val="dk2"/>
              </a:buClr>
              <a:buSzPct val="100000"/>
              <a:buFont typeface="Helvetica Neue"/>
              <a:buChar char="●"/>
            </a:pPr>
            <a:r>
              <a:rPr lang="en"/>
              <a:t> filtering by class </a:t>
            </a:r>
          </a:p>
        </p:txBody>
      </p:sp>
      <p:pic>
        <p:nvPicPr>
          <p:cNvPr id="251" name="Shape 251"/>
          <p:cNvPicPr preferRelativeResize="0"/>
          <p:nvPr/>
        </p:nvPicPr>
        <p:blipFill>
          <a:blip r:embed="rId3">
            <a:alphaModFix/>
          </a:blip>
          <a:stretch>
            <a:fillRect/>
          </a:stretch>
        </p:blipFill>
        <p:spPr>
          <a:xfrm>
            <a:off x="5961624" y="932225"/>
            <a:ext cx="2263524" cy="4026075"/>
          </a:xfrm>
          <a:prstGeom prst="rect">
            <a:avLst/>
          </a:prstGeom>
          <a:noFill/>
          <a:ln cap="flat" cmpd="sng" w="9525">
            <a:solidFill>
              <a:schemeClr val="dk2"/>
            </a:solidFill>
            <a:prstDash val="solid"/>
            <a:round/>
            <a:headEnd len="med" w="med" type="none"/>
            <a:tailEnd len="med" w="med" type="none"/>
          </a:ln>
        </p:spPr>
      </p:pic>
      <p:sp>
        <p:nvSpPr>
          <p:cNvPr id="252" name="Shape 252"/>
          <p:cNvSpPr/>
          <p:nvPr/>
        </p:nvSpPr>
        <p:spPr>
          <a:xfrm>
            <a:off x="6022250" y="1240891"/>
            <a:ext cx="1784399" cy="380099"/>
          </a:xfrm>
          <a:prstGeom prst="ellipse">
            <a:avLst/>
          </a:prstGeom>
          <a:noFill/>
          <a:ln cap="flat" cmpd="sng" w="76200">
            <a:solidFill>
              <a:srgbClr val="CC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Bottom Line Data</a:t>
            </a:r>
          </a:p>
        </p:txBody>
      </p:sp>
      <p:graphicFrame>
        <p:nvGraphicFramePr>
          <p:cNvPr id="258" name="Shape 258"/>
          <p:cNvGraphicFramePr/>
          <p:nvPr/>
        </p:nvGraphicFramePr>
        <p:xfrm>
          <a:off x="413775" y="1215075"/>
          <a:ext cx="3000000" cy="3000000"/>
        </p:xfrm>
        <a:graphic>
          <a:graphicData uri="http://schemas.openxmlformats.org/drawingml/2006/table">
            <a:tbl>
              <a:tblPr>
                <a:noFill/>
                <a:tableStyleId>{04CCEC3B-A12E-45EF-9B13-9370DB703390}</a:tableStyleId>
              </a:tblPr>
              <a:tblGrid>
                <a:gridCol w="827000"/>
                <a:gridCol w="1457250"/>
                <a:gridCol w="1701175"/>
                <a:gridCol w="1579175"/>
                <a:gridCol w="1406400"/>
                <a:gridCol w="1345450"/>
              </a:tblGrid>
              <a:tr h="910700">
                <a:tc>
                  <a:txBody>
                    <a:bodyPr>
                      <a:noAutofit/>
                    </a:bodyPr>
                    <a:lstStyle/>
                    <a:p>
                      <a:pPr lvl="0" algn="ctr">
                        <a:spcBef>
                          <a:spcPts val="0"/>
                        </a:spcBef>
                        <a:buNone/>
                      </a:pPr>
                      <a:r>
                        <a:rPr b="1" lang="en"/>
                        <a:t>Task</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solidFill>
                      <a:srgbClr val="B396D0"/>
                    </a:solidFill>
                  </a:tcPr>
                </a:tc>
                <a:tc>
                  <a:txBody>
                    <a:bodyPr>
                      <a:noAutofit/>
                    </a:bodyPr>
                    <a:lstStyle/>
                    <a:p>
                      <a:pPr lvl="0" algn="ctr">
                        <a:spcBef>
                          <a:spcPts val="0"/>
                        </a:spcBef>
                        <a:buNone/>
                      </a:pPr>
                      <a:r>
                        <a:rPr b="1" lang="en"/>
                        <a:t>Avg. # errors</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solidFill>
                      <a:srgbClr val="B396D0"/>
                    </a:solidFill>
                  </a:tcPr>
                </a:tc>
                <a:tc>
                  <a:txBody>
                    <a:bodyPr>
                      <a:noAutofit/>
                    </a:bodyPr>
                    <a:lstStyle/>
                    <a:p>
                      <a:pPr lvl="0" algn="ctr">
                        <a:spcBef>
                          <a:spcPts val="0"/>
                        </a:spcBef>
                        <a:buNone/>
                      </a:pPr>
                      <a:r>
                        <a:rPr b="1" lang="en"/>
                        <a:t>Avg. time/task (min)</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solidFill>
                      <a:srgbClr val="B396D0"/>
                    </a:solidFill>
                  </a:tcPr>
                </a:tc>
                <a:tc>
                  <a:txBody>
                    <a:bodyPr>
                      <a:noAutofit/>
                    </a:bodyPr>
                    <a:lstStyle/>
                    <a:p>
                      <a:pPr lvl="0" algn="ctr">
                        <a:spcBef>
                          <a:spcPts val="0"/>
                        </a:spcBef>
                        <a:buNone/>
                      </a:pPr>
                      <a:r>
                        <a:rPr b="1" lang="en"/>
                        <a:t>Avg. recovery time/error (min)</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solidFill>
                      <a:srgbClr val="B396D0"/>
                    </a:solidFill>
                  </a:tcPr>
                </a:tc>
                <a:tc>
                  <a:txBody>
                    <a:bodyPr>
                      <a:noAutofit/>
                    </a:bodyPr>
                    <a:lstStyle/>
                    <a:p>
                      <a:pPr lvl="0" algn="ctr">
                        <a:spcBef>
                          <a:spcPts val="0"/>
                        </a:spcBef>
                        <a:buNone/>
                      </a:pPr>
                      <a:r>
                        <a:rPr b="1" lang="en"/>
                        <a:t>Avg. # taps</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solidFill>
                      <a:srgbClr val="B396D0"/>
                    </a:solidFill>
                  </a:tcPr>
                </a:tc>
                <a:tc>
                  <a:txBody>
                    <a:bodyPr>
                      <a:noAutofit/>
                    </a:bodyPr>
                    <a:lstStyle/>
                    <a:p>
                      <a:pPr lvl="0" rtl="0" algn="ctr">
                        <a:spcBef>
                          <a:spcPts val="0"/>
                        </a:spcBef>
                        <a:buNone/>
                      </a:pPr>
                      <a:r>
                        <a:rPr b="1" lang="en"/>
                        <a:t>Minimum # taps</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solidFill>
                      <a:srgbClr val="B396D0"/>
                    </a:solidFill>
                  </a:tcPr>
                </a:tc>
              </a:tr>
              <a:tr h="739250">
                <a:tc>
                  <a:txBody>
                    <a:bodyPr>
                      <a:noAutofit/>
                    </a:bodyPr>
                    <a:lstStyle/>
                    <a:p>
                      <a:pPr lvl="0" algn="ctr">
                        <a:spcBef>
                          <a:spcPts val="0"/>
                        </a:spcBef>
                        <a:buNone/>
                      </a:pPr>
                      <a:r>
                        <a:rPr lang="en"/>
                        <a:t>1</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1</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1:10</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0:05</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30</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lgn="ctr">
                        <a:spcBef>
                          <a:spcPts val="0"/>
                        </a:spcBef>
                        <a:buNone/>
                      </a:pPr>
                      <a:r>
                        <a:rPr lang="en"/>
                        <a:t>14</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739250">
                <a:tc>
                  <a:txBody>
                    <a:bodyPr>
                      <a:noAutofit/>
                    </a:bodyPr>
                    <a:lstStyle/>
                    <a:p>
                      <a:pPr lvl="0" algn="ctr">
                        <a:spcBef>
                          <a:spcPts val="0"/>
                        </a:spcBef>
                        <a:buNone/>
                      </a:pPr>
                      <a:r>
                        <a:rPr lang="en"/>
                        <a:t>2</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&lt; 1</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1:07</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0:12</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12</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lgn="ctr">
                        <a:spcBef>
                          <a:spcPts val="0"/>
                        </a:spcBef>
                        <a:buNone/>
                      </a:pPr>
                      <a:r>
                        <a:rPr lang="en"/>
                        <a:t>9</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739250">
                <a:tc>
                  <a:txBody>
                    <a:bodyPr>
                      <a:noAutofit/>
                    </a:bodyPr>
                    <a:lstStyle/>
                    <a:p>
                      <a:pPr lvl="0" algn="ctr">
                        <a:spcBef>
                          <a:spcPts val="0"/>
                        </a:spcBef>
                        <a:buNone/>
                      </a:pPr>
                      <a:r>
                        <a:rPr lang="en"/>
                        <a:t>3</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2</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1:22</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0:23</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lgn="ctr">
                        <a:spcBef>
                          <a:spcPts val="0"/>
                        </a:spcBef>
                        <a:buNone/>
                      </a:pPr>
                      <a:r>
                        <a:rPr lang="en"/>
                        <a:t>9</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lgn="ctr">
                        <a:spcBef>
                          <a:spcPts val="0"/>
                        </a:spcBef>
                        <a:buNone/>
                      </a:pPr>
                      <a:r>
                        <a:rPr lang="en"/>
                        <a:t>5</a:t>
                      </a:r>
                    </a:p>
                  </a:txBody>
                  <a:tcPr marT="91425" marB="91425" marR="91425" marL="91425" anchor="ctr">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292625"/>
            <a:ext cx="8520599" cy="572699"/>
          </a:xfrm>
          <a:prstGeom prst="rect">
            <a:avLst/>
          </a:prstGeom>
        </p:spPr>
        <p:txBody>
          <a:bodyPr anchorCtr="0" anchor="t" bIns="91425" lIns="91425" rIns="91425" tIns="91425">
            <a:noAutofit/>
          </a:bodyPr>
          <a:lstStyle/>
          <a:p>
            <a:pPr lvl="0" rtl="0">
              <a:lnSpc>
                <a:spcPct val="115000"/>
              </a:lnSpc>
              <a:spcBef>
                <a:spcPts val="0"/>
              </a:spcBef>
              <a:buClr>
                <a:schemeClr val="dk1"/>
              </a:buClr>
              <a:buSzPct val="45833"/>
              <a:buFont typeface="Arial"/>
              <a:buNone/>
            </a:pPr>
            <a:r>
              <a:rPr lang="en" sz="2400">
                <a:solidFill>
                  <a:srgbClr val="85528F"/>
                </a:solidFill>
              </a:rPr>
              <a:t>Pilot Run vs “Real” Run</a:t>
            </a:r>
          </a:p>
        </p:txBody>
      </p:sp>
      <p:sp>
        <p:nvSpPr>
          <p:cNvPr id="264" name="Shape 264"/>
          <p:cNvSpPr txBox="1"/>
          <p:nvPr>
            <p:ph idx="1" type="body"/>
          </p:nvPr>
        </p:nvSpPr>
        <p:spPr>
          <a:xfrm>
            <a:off x="311700" y="1000075"/>
            <a:ext cx="8520599" cy="3416400"/>
          </a:xfrm>
          <a:prstGeom prst="rect">
            <a:avLst/>
          </a:prstGeom>
        </p:spPr>
        <p:txBody>
          <a:bodyPr anchorCtr="0" anchor="t" bIns="91425" lIns="91425" rIns="91425" tIns="91425">
            <a:noAutofit/>
          </a:bodyPr>
          <a:lstStyle/>
          <a:p>
            <a:pPr indent="-228600" lvl="0" marL="457200" rtl="0">
              <a:lnSpc>
                <a:spcPct val="115000"/>
              </a:lnSpc>
              <a:spcBef>
                <a:spcPts val="0"/>
              </a:spcBef>
              <a:spcAft>
                <a:spcPts val="0"/>
              </a:spcAft>
            </a:pPr>
            <a:r>
              <a:rPr lang="en"/>
              <a:t>Incorporate all features in tasks</a:t>
            </a:r>
          </a:p>
          <a:p>
            <a:pPr indent="-228600" lvl="0" marL="457200" rtl="0">
              <a:lnSpc>
                <a:spcPct val="115000"/>
              </a:lnSpc>
              <a:spcBef>
                <a:spcPts val="0"/>
              </a:spcBef>
              <a:spcAft>
                <a:spcPts val="0"/>
              </a:spcAft>
            </a:pPr>
            <a:r>
              <a:rPr lang="en"/>
              <a:t>More representative context</a:t>
            </a:r>
          </a:p>
          <a:p>
            <a:pPr indent="-228600" lvl="0" marL="457200" rtl="0">
              <a:lnSpc>
                <a:spcPct val="115000"/>
              </a:lnSpc>
              <a:spcBef>
                <a:spcPts val="0"/>
              </a:spcBef>
              <a:spcAft>
                <a:spcPts val="0"/>
              </a:spcAft>
            </a:pPr>
            <a:r>
              <a:rPr lang="en"/>
              <a:t>iPhone users only</a:t>
            </a:r>
          </a:p>
          <a:p>
            <a:pPr lvl="0" rtl="0">
              <a:lnSpc>
                <a:spcPct val="115000"/>
              </a:lnSpc>
              <a:spcBef>
                <a:spcPts val="0"/>
              </a:spcBef>
              <a:spcAft>
                <a:spcPts val="0"/>
              </a:spcAft>
              <a:buNone/>
            </a:pPr>
            <a:r>
              <a:t/>
            </a:r>
            <a:endParaRPr/>
          </a:p>
          <a:p>
            <a:pPr lvl="0" rtl="0">
              <a:lnSpc>
                <a:spcPct val="115000"/>
              </a:lnSpc>
              <a:spcBef>
                <a:spcPts val="0"/>
              </a:spcBef>
              <a:spcAft>
                <a:spcPts val="0"/>
              </a:spcAft>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Summary</a:t>
            </a:r>
          </a:p>
        </p:txBody>
      </p:sp>
      <p:sp>
        <p:nvSpPr>
          <p:cNvPr id="270" name="Shape 270"/>
          <p:cNvSpPr txBox="1"/>
          <p:nvPr>
            <p:ph idx="1" type="body"/>
          </p:nvPr>
        </p:nvSpPr>
        <p:spPr>
          <a:xfrm>
            <a:off x="311700" y="1000075"/>
            <a:ext cx="8520599" cy="3416400"/>
          </a:xfrm>
          <a:prstGeom prst="rect">
            <a:avLst/>
          </a:prstGeom>
        </p:spPr>
        <p:txBody>
          <a:bodyPr anchorCtr="0" anchor="t" bIns="91425" lIns="91425" rIns="91425" tIns="91425">
            <a:noAutofit/>
          </a:bodyPr>
          <a:lstStyle/>
          <a:p>
            <a:pPr lvl="0" rtl="0">
              <a:spcBef>
                <a:spcPts val="0"/>
              </a:spcBef>
              <a:buNone/>
            </a:pPr>
            <a:r>
              <a:rPr lang="en"/>
              <a:t>Observed 5 participants</a:t>
            </a:r>
          </a:p>
          <a:p>
            <a:pPr lvl="0" rtl="0">
              <a:spcBef>
                <a:spcPts val="0"/>
              </a:spcBef>
              <a:buNone/>
            </a:pPr>
            <a:r>
              <a:rPr lang="en"/>
              <a:t>Key Learnings</a:t>
            </a:r>
          </a:p>
          <a:p>
            <a:pPr indent="-228600" lvl="0" marL="457200" rtl="0">
              <a:spcBef>
                <a:spcPts val="0"/>
              </a:spcBef>
              <a:buChar char="●"/>
            </a:pPr>
            <a:r>
              <a:rPr lang="en"/>
              <a:t>Add/delete buttons too small</a:t>
            </a:r>
          </a:p>
          <a:p>
            <a:pPr indent="-228600" lvl="0" marL="457200" rtl="0">
              <a:spcBef>
                <a:spcPts val="0"/>
              </a:spcBef>
              <a:buChar char="●"/>
            </a:pPr>
            <a:r>
              <a:rPr lang="en"/>
              <a:t>Confusion on how to “Find NightOwls” initially</a:t>
            </a:r>
          </a:p>
          <a:p>
            <a:pPr indent="-228600" lvl="0" marL="457200" rtl="0">
              <a:spcBef>
                <a:spcPts val="0"/>
              </a:spcBef>
              <a:buChar char="●"/>
            </a:pPr>
            <a:r>
              <a:rPr lang="en"/>
              <a:t>Problems toggling between classes on “Find NightOwls” page</a:t>
            </a: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latin typeface="Helvetica Neue"/>
                <a:ea typeface="Helvetica Neue"/>
                <a:cs typeface="Helvetica Neue"/>
                <a:sym typeface="Helvetica Neue"/>
              </a:rPr>
              <a:t>Prototype Changes</a:t>
            </a:r>
          </a:p>
        </p:txBody>
      </p:sp>
      <p:sp>
        <p:nvSpPr>
          <p:cNvPr id="149" name="Shape 149"/>
          <p:cNvSpPr txBox="1"/>
          <p:nvPr>
            <p:ph idx="1" type="body"/>
          </p:nvPr>
        </p:nvSpPr>
        <p:spPr>
          <a:xfrm>
            <a:off x="311700" y="1000075"/>
            <a:ext cx="8520599" cy="3416400"/>
          </a:xfrm>
          <a:prstGeom prst="rect">
            <a:avLst/>
          </a:prstGeom>
        </p:spPr>
        <p:txBody>
          <a:bodyPr anchorCtr="0" anchor="t" bIns="91425" lIns="91425" rIns="91425" tIns="91425">
            <a:noAutofit/>
          </a:bodyPr>
          <a:lstStyle/>
          <a:p>
            <a:pPr indent="-228600" lvl="0" marL="457200" rtl="0">
              <a:spcBef>
                <a:spcPts val="0"/>
              </a:spcBef>
              <a:buFont typeface="Helvetica Neue"/>
            </a:pPr>
            <a:r>
              <a:rPr lang="en"/>
              <a:t>included Lookback</a:t>
            </a:r>
          </a:p>
          <a:p>
            <a:pPr indent="-228600" lvl="0" marL="457200">
              <a:spcBef>
                <a:spcPts val="0"/>
              </a:spcBef>
            </a:pPr>
            <a:r>
              <a:rPr lang="en"/>
              <a:t>keyboard done button</a:t>
            </a:r>
          </a:p>
        </p:txBody>
      </p:sp>
      <p:pic>
        <p:nvPicPr>
          <p:cNvPr id="150" name="Shape 150"/>
          <p:cNvPicPr preferRelativeResize="0"/>
          <p:nvPr/>
        </p:nvPicPr>
        <p:blipFill>
          <a:blip r:embed="rId3">
            <a:alphaModFix/>
          </a:blip>
          <a:stretch>
            <a:fillRect/>
          </a:stretch>
        </p:blipFill>
        <p:spPr>
          <a:xfrm>
            <a:off x="4380049" y="691225"/>
            <a:ext cx="4528452" cy="4528474"/>
          </a:xfrm>
          <a:prstGeom prst="rect">
            <a:avLst/>
          </a:prstGeom>
          <a:noFill/>
          <a:ln>
            <a:noFill/>
          </a:ln>
        </p:spPr>
      </p:pic>
      <p:pic>
        <p:nvPicPr>
          <p:cNvPr id="151" name="Shape 151"/>
          <p:cNvPicPr preferRelativeResize="0"/>
          <p:nvPr/>
        </p:nvPicPr>
        <p:blipFill>
          <a:blip r:embed="rId4">
            <a:alphaModFix/>
          </a:blip>
          <a:stretch>
            <a:fillRect/>
          </a:stretch>
        </p:blipFill>
        <p:spPr>
          <a:xfrm>
            <a:off x="5780422" y="1403825"/>
            <a:ext cx="1736589" cy="30888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Participants</a:t>
            </a:r>
          </a:p>
        </p:txBody>
      </p:sp>
      <p:sp>
        <p:nvSpPr>
          <p:cNvPr id="157" name="Shape 157"/>
          <p:cNvSpPr txBox="1"/>
          <p:nvPr>
            <p:ph idx="1" type="body"/>
          </p:nvPr>
        </p:nvSpPr>
        <p:spPr>
          <a:xfrm>
            <a:off x="311700" y="1000075"/>
            <a:ext cx="4830300" cy="3416400"/>
          </a:xfrm>
          <a:prstGeom prst="rect">
            <a:avLst/>
          </a:prstGeom>
        </p:spPr>
        <p:txBody>
          <a:bodyPr anchorCtr="0" anchor="t" bIns="91425" lIns="91425" rIns="91425" tIns="91425">
            <a:noAutofit/>
          </a:bodyPr>
          <a:lstStyle/>
          <a:p>
            <a:pPr indent="-228600" lvl="0" marL="457200" rtl="0">
              <a:spcBef>
                <a:spcPts val="0"/>
              </a:spcBef>
            </a:pPr>
            <a:r>
              <a:rPr lang="en"/>
              <a:t>4 Stanford students, 1 student from a different college</a:t>
            </a:r>
          </a:p>
          <a:p>
            <a:pPr indent="-228600" lvl="0" marL="457200" rtl="0">
              <a:spcBef>
                <a:spcPts val="0"/>
              </a:spcBef>
            </a:pPr>
            <a:r>
              <a:rPr lang="en"/>
              <a:t>Stanford students chosen at random</a:t>
            </a:r>
          </a:p>
        </p:txBody>
      </p:sp>
      <p:pic>
        <p:nvPicPr>
          <p:cNvPr id="158" name="Shape 158"/>
          <p:cNvPicPr preferRelativeResize="0"/>
          <p:nvPr/>
        </p:nvPicPr>
        <p:blipFill rotWithShape="1">
          <a:blip r:embed="rId3">
            <a:alphaModFix/>
          </a:blip>
          <a:srcRect b="8657" l="0" r="0" t="9281"/>
          <a:stretch/>
        </p:blipFill>
        <p:spPr>
          <a:xfrm>
            <a:off x="5202575" y="1526098"/>
            <a:ext cx="3066670" cy="3355302"/>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Apparatus</a:t>
            </a:r>
          </a:p>
        </p:txBody>
      </p:sp>
      <p:sp>
        <p:nvSpPr>
          <p:cNvPr id="164" name="Shape 164"/>
          <p:cNvSpPr txBox="1"/>
          <p:nvPr>
            <p:ph idx="1" type="body"/>
          </p:nvPr>
        </p:nvSpPr>
        <p:spPr>
          <a:xfrm>
            <a:off x="311700" y="1000075"/>
            <a:ext cx="4503000" cy="3416400"/>
          </a:xfrm>
          <a:prstGeom prst="rect">
            <a:avLst/>
          </a:prstGeom>
        </p:spPr>
        <p:txBody>
          <a:bodyPr anchorCtr="0" anchor="t" bIns="91425" lIns="91425" rIns="91425" tIns="91425">
            <a:noAutofit/>
          </a:bodyPr>
          <a:lstStyle/>
          <a:p>
            <a:pPr indent="-228600" lvl="0" marL="457200" rtl="0">
              <a:spcBef>
                <a:spcPts val="0"/>
              </a:spcBef>
            </a:pPr>
            <a:r>
              <a:rPr lang="en"/>
              <a:t>used Lookback </a:t>
            </a:r>
          </a:p>
          <a:p>
            <a:pPr indent="-228600" lvl="0" marL="457200">
              <a:spcBef>
                <a:spcPts val="0"/>
              </a:spcBef>
            </a:pPr>
            <a:r>
              <a:rPr lang="en"/>
              <a:t>tested in isolated area in Lathrop and in bedroom</a:t>
            </a:r>
          </a:p>
        </p:txBody>
      </p:sp>
      <p:pic>
        <p:nvPicPr>
          <p:cNvPr id="165" name="Shape 165"/>
          <p:cNvPicPr preferRelativeResize="0"/>
          <p:nvPr/>
        </p:nvPicPr>
        <p:blipFill>
          <a:blip r:embed="rId3">
            <a:alphaModFix/>
          </a:blip>
          <a:stretch>
            <a:fillRect/>
          </a:stretch>
        </p:blipFill>
        <p:spPr>
          <a:xfrm>
            <a:off x="4920897" y="1094796"/>
            <a:ext cx="3938823" cy="3836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5BA0"/>
        </a:solidFill>
      </p:bgPr>
    </p:bg>
    <p:spTree>
      <p:nvGrpSpPr>
        <p:cNvPr id="169" name="Shape 169"/>
        <p:cNvGrpSpPr/>
        <p:nvPr/>
      </p:nvGrpSpPr>
      <p:grpSpPr>
        <a:xfrm>
          <a:off x="0" y="0"/>
          <a:ext cx="0" cy="0"/>
          <a:chOff x="0" y="0"/>
          <a:chExt cx="0" cy="0"/>
        </a:xfrm>
      </p:grpSpPr>
      <p:sp>
        <p:nvSpPr>
          <p:cNvPr id="170" name="Shape 170"/>
          <p:cNvSpPr txBox="1"/>
          <p:nvPr>
            <p:ph type="title"/>
          </p:nvPr>
        </p:nvSpPr>
        <p:spPr>
          <a:xfrm>
            <a:off x="311700" y="2150850"/>
            <a:ext cx="8520599" cy="841800"/>
          </a:xfrm>
          <a:prstGeom prst="rect">
            <a:avLst/>
          </a:prstGeom>
        </p:spPr>
        <p:txBody>
          <a:bodyPr anchorCtr="0" anchor="ctr" bIns="91425" lIns="91425" rIns="91425" tIns="91425">
            <a:noAutofit/>
          </a:bodyPr>
          <a:lstStyle/>
          <a:p>
            <a:pPr lvl="0" rtl="0">
              <a:spcBef>
                <a:spcPts val="0"/>
              </a:spcBef>
              <a:buNone/>
            </a:pPr>
            <a:r>
              <a:rPr lang="en">
                <a:solidFill>
                  <a:schemeClr val="lt1"/>
                </a:solidFill>
              </a:rPr>
              <a:t>Tasks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Simple Task: Update list of current classes</a:t>
            </a:r>
          </a:p>
        </p:txBody>
      </p:sp>
      <p:pic>
        <p:nvPicPr>
          <p:cNvPr id="176" name="Shape 176"/>
          <p:cNvPicPr preferRelativeResize="0"/>
          <p:nvPr/>
        </p:nvPicPr>
        <p:blipFill>
          <a:blip r:embed="rId3">
            <a:alphaModFix/>
          </a:blip>
          <a:stretch>
            <a:fillRect/>
          </a:stretch>
        </p:blipFill>
        <p:spPr>
          <a:xfrm>
            <a:off x="5570426" y="945150"/>
            <a:ext cx="2274699" cy="4045948"/>
          </a:xfrm>
          <a:prstGeom prst="rect">
            <a:avLst/>
          </a:prstGeom>
          <a:noFill/>
          <a:ln cap="flat" cmpd="sng" w="9525">
            <a:solidFill>
              <a:schemeClr val="dk2"/>
            </a:solidFill>
            <a:prstDash val="solid"/>
            <a:round/>
            <a:headEnd len="med" w="med" type="none"/>
            <a:tailEnd len="med" w="med" type="none"/>
          </a:ln>
        </p:spPr>
      </p:pic>
      <p:pic>
        <p:nvPicPr>
          <p:cNvPr id="177" name="Shape 177"/>
          <p:cNvPicPr preferRelativeResize="0"/>
          <p:nvPr/>
        </p:nvPicPr>
        <p:blipFill>
          <a:blip r:embed="rId4">
            <a:alphaModFix/>
          </a:blip>
          <a:stretch>
            <a:fillRect/>
          </a:stretch>
        </p:blipFill>
        <p:spPr>
          <a:xfrm>
            <a:off x="3912512" y="2530187"/>
            <a:ext cx="1203150" cy="692725"/>
          </a:xfrm>
          <a:prstGeom prst="rect">
            <a:avLst/>
          </a:prstGeom>
          <a:noFill/>
          <a:ln>
            <a:noFill/>
          </a:ln>
        </p:spPr>
      </p:pic>
      <p:pic>
        <p:nvPicPr>
          <p:cNvPr id="178" name="Shape 178"/>
          <p:cNvPicPr preferRelativeResize="0"/>
          <p:nvPr/>
        </p:nvPicPr>
        <p:blipFill>
          <a:blip r:embed="rId5">
            <a:alphaModFix/>
          </a:blip>
          <a:stretch>
            <a:fillRect/>
          </a:stretch>
        </p:blipFill>
        <p:spPr>
          <a:xfrm>
            <a:off x="1376925" y="945137"/>
            <a:ext cx="2274699" cy="4045975"/>
          </a:xfrm>
          <a:prstGeom prst="rect">
            <a:avLst/>
          </a:prstGeom>
          <a:noFill/>
          <a:ln cap="flat" cmpd="sng" w="9525">
            <a:solidFill>
              <a:schemeClr val="dk2"/>
            </a:solidFill>
            <a:prstDash val="solid"/>
            <a:round/>
            <a:headEnd len="med" w="med" type="none"/>
            <a:tailEnd len="med" w="med" type="none"/>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Medium Task: Make yourself available for a class</a:t>
            </a:r>
          </a:p>
        </p:txBody>
      </p:sp>
      <p:pic>
        <p:nvPicPr>
          <p:cNvPr id="184" name="Shape 184"/>
          <p:cNvPicPr preferRelativeResize="0"/>
          <p:nvPr/>
        </p:nvPicPr>
        <p:blipFill>
          <a:blip r:embed="rId3">
            <a:alphaModFix/>
          </a:blip>
          <a:stretch>
            <a:fillRect/>
          </a:stretch>
        </p:blipFill>
        <p:spPr>
          <a:xfrm>
            <a:off x="2617119" y="2821119"/>
            <a:ext cx="697825" cy="401799"/>
          </a:xfrm>
          <a:prstGeom prst="rect">
            <a:avLst/>
          </a:prstGeom>
          <a:noFill/>
          <a:ln>
            <a:noFill/>
          </a:ln>
        </p:spPr>
      </p:pic>
      <p:pic>
        <p:nvPicPr>
          <p:cNvPr id="185" name="Shape 185"/>
          <p:cNvPicPr preferRelativeResize="0"/>
          <p:nvPr/>
        </p:nvPicPr>
        <p:blipFill>
          <a:blip r:embed="rId4">
            <a:alphaModFix/>
          </a:blip>
          <a:stretch>
            <a:fillRect/>
          </a:stretch>
        </p:blipFill>
        <p:spPr>
          <a:xfrm>
            <a:off x="408872" y="963463"/>
            <a:ext cx="2255641" cy="4012048"/>
          </a:xfrm>
          <a:prstGeom prst="rect">
            <a:avLst/>
          </a:prstGeom>
          <a:noFill/>
          <a:ln cap="flat" cmpd="sng" w="9525">
            <a:solidFill>
              <a:schemeClr val="dk2"/>
            </a:solidFill>
            <a:prstDash val="solid"/>
            <a:round/>
            <a:headEnd len="med" w="med" type="none"/>
            <a:tailEnd len="med" w="med" type="none"/>
          </a:ln>
        </p:spPr>
      </p:pic>
      <p:pic>
        <p:nvPicPr>
          <p:cNvPr id="186" name="Shape 186"/>
          <p:cNvPicPr preferRelativeResize="0"/>
          <p:nvPr/>
        </p:nvPicPr>
        <p:blipFill>
          <a:blip r:embed="rId5">
            <a:alphaModFix/>
          </a:blip>
          <a:stretch>
            <a:fillRect/>
          </a:stretch>
        </p:blipFill>
        <p:spPr>
          <a:xfrm>
            <a:off x="6481381" y="963463"/>
            <a:ext cx="2255641" cy="4012048"/>
          </a:xfrm>
          <a:prstGeom prst="rect">
            <a:avLst/>
          </a:prstGeom>
          <a:noFill/>
          <a:ln cap="flat" cmpd="sng" w="9525">
            <a:solidFill>
              <a:schemeClr val="dk2"/>
            </a:solidFill>
            <a:prstDash val="solid"/>
            <a:round/>
            <a:headEnd len="med" w="med" type="none"/>
            <a:tailEnd len="med" w="med" type="none"/>
          </a:ln>
        </p:spPr>
      </p:pic>
      <p:pic>
        <p:nvPicPr>
          <p:cNvPr id="187" name="Shape 187"/>
          <p:cNvPicPr preferRelativeResize="0"/>
          <p:nvPr/>
        </p:nvPicPr>
        <p:blipFill>
          <a:blip r:embed="rId3">
            <a:alphaModFix/>
          </a:blip>
          <a:stretch>
            <a:fillRect/>
          </a:stretch>
        </p:blipFill>
        <p:spPr>
          <a:xfrm>
            <a:off x="5588919" y="2821119"/>
            <a:ext cx="697825" cy="401799"/>
          </a:xfrm>
          <a:prstGeom prst="rect">
            <a:avLst/>
          </a:prstGeom>
          <a:noFill/>
          <a:ln>
            <a:noFill/>
          </a:ln>
        </p:spPr>
      </p:pic>
      <p:pic>
        <p:nvPicPr>
          <p:cNvPr id="188" name="Shape 188"/>
          <p:cNvPicPr preferRelativeResize="0"/>
          <p:nvPr/>
        </p:nvPicPr>
        <p:blipFill>
          <a:blip r:embed="rId6">
            <a:alphaModFix/>
          </a:blip>
          <a:stretch>
            <a:fillRect/>
          </a:stretch>
        </p:blipFill>
        <p:spPr>
          <a:xfrm>
            <a:off x="3407023" y="963463"/>
            <a:ext cx="2255641" cy="4012048"/>
          </a:xfrm>
          <a:prstGeom prst="rect">
            <a:avLst/>
          </a:prstGeom>
          <a:noFill/>
          <a:ln cap="flat" cmpd="sng" w="9525">
            <a:solidFill>
              <a:schemeClr val="dk2"/>
            </a:solidFill>
            <a:prstDash val="solid"/>
            <a:round/>
            <a:headEnd len="med" w="med" type="none"/>
            <a:tailEnd len="med" w="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292625"/>
            <a:ext cx="8520599" cy="572699"/>
          </a:xfrm>
          <a:prstGeom prst="rect">
            <a:avLst/>
          </a:prstGeom>
        </p:spPr>
        <p:txBody>
          <a:bodyPr anchorCtr="0" anchor="t" bIns="91425" lIns="91425" rIns="91425" tIns="91425">
            <a:noAutofit/>
          </a:bodyPr>
          <a:lstStyle/>
          <a:p>
            <a:pPr lvl="0">
              <a:spcBef>
                <a:spcPts val="0"/>
              </a:spcBef>
              <a:buNone/>
            </a:pPr>
            <a:r>
              <a:rPr lang="en"/>
              <a:t>Complex Task: Reach out to classmates</a:t>
            </a:r>
          </a:p>
        </p:txBody>
      </p:sp>
      <p:pic>
        <p:nvPicPr>
          <p:cNvPr id="194" name="Shape 194"/>
          <p:cNvPicPr preferRelativeResize="0"/>
          <p:nvPr/>
        </p:nvPicPr>
        <p:blipFill>
          <a:blip r:embed="rId3">
            <a:alphaModFix/>
          </a:blip>
          <a:stretch>
            <a:fillRect/>
          </a:stretch>
        </p:blipFill>
        <p:spPr>
          <a:xfrm>
            <a:off x="401975" y="1042550"/>
            <a:ext cx="2163451" cy="3848099"/>
          </a:xfrm>
          <a:prstGeom prst="rect">
            <a:avLst/>
          </a:prstGeom>
          <a:noFill/>
          <a:ln cap="flat" cmpd="sng" w="9525">
            <a:solidFill>
              <a:schemeClr val="dk2"/>
            </a:solidFill>
            <a:prstDash val="solid"/>
            <a:round/>
            <a:headEnd len="med" w="med" type="none"/>
            <a:tailEnd len="med" w="med" type="none"/>
          </a:ln>
        </p:spPr>
      </p:pic>
      <p:pic>
        <p:nvPicPr>
          <p:cNvPr id="195" name="Shape 195"/>
          <p:cNvPicPr preferRelativeResize="0"/>
          <p:nvPr/>
        </p:nvPicPr>
        <p:blipFill>
          <a:blip r:embed="rId4">
            <a:alphaModFix/>
          </a:blip>
          <a:stretch>
            <a:fillRect/>
          </a:stretch>
        </p:blipFill>
        <p:spPr>
          <a:xfrm>
            <a:off x="3493304" y="1042550"/>
            <a:ext cx="2163451" cy="3848099"/>
          </a:xfrm>
          <a:prstGeom prst="rect">
            <a:avLst/>
          </a:prstGeom>
          <a:noFill/>
          <a:ln cap="flat" cmpd="sng" w="9525">
            <a:solidFill>
              <a:schemeClr val="dk2"/>
            </a:solidFill>
            <a:prstDash val="solid"/>
            <a:round/>
            <a:headEnd len="med" w="med" type="none"/>
            <a:tailEnd len="med" w="med" type="none"/>
          </a:ln>
        </p:spPr>
      </p:pic>
      <p:pic>
        <p:nvPicPr>
          <p:cNvPr id="196" name="Shape 196"/>
          <p:cNvPicPr preferRelativeResize="0"/>
          <p:nvPr/>
        </p:nvPicPr>
        <p:blipFill>
          <a:blip r:embed="rId5">
            <a:alphaModFix/>
          </a:blip>
          <a:stretch>
            <a:fillRect/>
          </a:stretch>
        </p:blipFill>
        <p:spPr>
          <a:xfrm>
            <a:off x="6523423" y="1042550"/>
            <a:ext cx="2163451" cy="3848099"/>
          </a:xfrm>
          <a:prstGeom prst="rect">
            <a:avLst/>
          </a:prstGeom>
          <a:noFill/>
          <a:ln cap="flat" cmpd="sng" w="9525">
            <a:solidFill>
              <a:schemeClr val="dk2"/>
            </a:solidFill>
            <a:prstDash val="solid"/>
            <a:round/>
            <a:headEnd len="med" w="med" type="none"/>
            <a:tailEnd len="med" w="med" type="none"/>
          </a:ln>
        </p:spPr>
      </p:pic>
      <p:pic>
        <p:nvPicPr>
          <p:cNvPr id="197" name="Shape 197"/>
          <p:cNvPicPr preferRelativeResize="0"/>
          <p:nvPr/>
        </p:nvPicPr>
        <p:blipFill>
          <a:blip r:embed="rId6">
            <a:alphaModFix/>
          </a:blip>
          <a:stretch>
            <a:fillRect/>
          </a:stretch>
        </p:blipFill>
        <p:spPr>
          <a:xfrm>
            <a:off x="2617119" y="2821119"/>
            <a:ext cx="697825" cy="401799"/>
          </a:xfrm>
          <a:prstGeom prst="rect">
            <a:avLst/>
          </a:prstGeom>
          <a:noFill/>
          <a:ln>
            <a:noFill/>
          </a:ln>
        </p:spPr>
      </p:pic>
      <p:pic>
        <p:nvPicPr>
          <p:cNvPr id="198" name="Shape 198"/>
          <p:cNvPicPr preferRelativeResize="0"/>
          <p:nvPr/>
        </p:nvPicPr>
        <p:blipFill>
          <a:blip r:embed="rId6">
            <a:alphaModFix/>
          </a:blip>
          <a:stretch>
            <a:fillRect/>
          </a:stretch>
        </p:blipFill>
        <p:spPr>
          <a:xfrm>
            <a:off x="5665119" y="2821119"/>
            <a:ext cx="697825" cy="4017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5BA0"/>
        </a:solidFill>
      </p:bgPr>
    </p:bg>
    <p:spTree>
      <p:nvGrpSpPr>
        <p:cNvPr id="202" name="Shape 202"/>
        <p:cNvGrpSpPr/>
        <p:nvPr/>
      </p:nvGrpSpPr>
      <p:grpSpPr>
        <a:xfrm>
          <a:off x="0" y="0"/>
          <a:ext cx="0" cy="0"/>
          <a:chOff x="0" y="0"/>
          <a:chExt cx="0" cy="0"/>
        </a:xfrm>
      </p:grpSpPr>
      <p:sp>
        <p:nvSpPr>
          <p:cNvPr id="203" name="Shape 203"/>
          <p:cNvSpPr txBox="1"/>
          <p:nvPr>
            <p:ph type="title"/>
          </p:nvPr>
        </p:nvSpPr>
        <p:spPr>
          <a:xfrm>
            <a:off x="311700" y="2150850"/>
            <a:ext cx="8520599" cy="841800"/>
          </a:xfrm>
          <a:prstGeom prst="rect">
            <a:avLst/>
          </a:prstGeom>
        </p:spPr>
        <p:txBody>
          <a:bodyPr anchorCtr="0" anchor="ctr" bIns="91425" lIns="91425" rIns="91425" tIns="91425">
            <a:noAutofit/>
          </a:bodyPr>
          <a:lstStyle/>
          <a:p>
            <a:pPr lvl="0" rtl="0">
              <a:spcBef>
                <a:spcPts val="0"/>
              </a:spcBef>
              <a:buNone/>
            </a:pPr>
            <a:r>
              <a:rPr lang="en">
                <a:solidFill>
                  <a:schemeClr val="lt1"/>
                </a:solidFill>
              </a:rPr>
              <a:t>Procedure &amp; Test Measures</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